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Lst>
  <p:sldSz cx="18288000" cy="10287000"/>
  <p:notesSz cx="6858000" cy="9144000"/>
  <p:embeddedFontLst>
    <p:embeddedFont>
      <p:font typeface="Alatsi" panose="020B0604020202020204" charset="0"/>
      <p:regular r:id="rId68"/>
    </p:embeddedFont>
    <p:embeddedFont>
      <p:font typeface="Canva Sans" panose="020B0604020202020204" charset="0"/>
      <p:regular r:id="rId69"/>
    </p:embeddedFont>
    <p:embeddedFont>
      <p:font typeface="Canva Sans Bold" panose="020B0604020202020204" charset="0"/>
      <p:regular r:id="rId70"/>
    </p:embeddedFont>
    <p:embeddedFont>
      <p:font typeface="Gagalin" panose="020B0604020202020204" charset="0"/>
      <p:regular r:id="rId7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2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34.sv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34.svg"/><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grpSp>
        <p:nvGrpSpPr>
          <p:cNvPr id="2" name="Group 2"/>
          <p:cNvGrpSpPr/>
          <p:nvPr/>
        </p:nvGrpSpPr>
        <p:grpSpPr>
          <a:xfrm>
            <a:off x="-31071" y="0"/>
            <a:ext cx="4239083" cy="10287000"/>
            <a:chOff x="0" y="0"/>
            <a:chExt cx="5652111" cy="13716000"/>
          </a:xfrm>
        </p:grpSpPr>
        <p:grpSp>
          <p:nvGrpSpPr>
            <p:cNvPr id="3" name="Group 3"/>
            <p:cNvGrpSpPr/>
            <p:nvPr/>
          </p:nvGrpSpPr>
          <p:grpSpPr>
            <a:xfrm>
              <a:off x="2826056" y="0"/>
              <a:ext cx="2826056" cy="13716000"/>
              <a:chOff x="0" y="0"/>
              <a:chExt cx="558233" cy="2709333"/>
            </a:xfrm>
          </p:grpSpPr>
          <p:sp>
            <p:nvSpPr>
              <p:cNvPr id="4" name="Freeform 4"/>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F6F3EB"/>
              </a:solidFill>
            </p:spPr>
          </p:sp>
          <p:sp>
            <p:nvSpPr>
              <p:cNvPr id="5" name="TextBox 5"/>
              <p:cNvSpPr txBox="1"/>
              <p:nvPr/>
            </p:nvSpPr>
            <p:spPr>
              <a:xfrm>
                <a:off x="0" y="-38100"/>
                <a:ext cx="558233" cy="2747433"/>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413028" y="0"/>
              <a:ext cx="2826056" cy="13716000"/>
              <a:chOff x="0" y="0"/>
              <a:chExt cx="558233" cy="2709333"/>
            </a:xfrm>
          </p:grpSpPr>
          <p:sp>
            <p:nvSpPr>
              <p:cNvPr id="7" name="Freeform 7"/>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000000"/>
              </a:solidFill>
            </p:spPr>
          </p:sp>
          <p:sp>
            <p:nvSpPr>
              <p:cNvPr id="8" name="TextBox 8"/>
              <p:cNvSpPr txBox="1"/>
              <p:nvPr/>
            </p:nvSpPr>
            <p:spPr>
              <a:xfrm>
                <a:off x="0" y="-38100"/>
                <a:ext cx="558233" cy="274743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0" y="0"/>
              <a:ext cx="2826056" cy="13716000"/>
              <a:chOff x="0" y="0"/>
              <a:chExt cx="558233" cy="2709333"/>
            </a:xfrm>
          </p:grpSpPr>
          <p:sp>
            <p:nvSpPr>
              <p:cNvPr id="10" name="Freeform 10"/>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D2C6C9"/>
              </a:solidFill>
            </p:spPr>
          </p:sp>
          <p:sp>
            <p:nvSpPr>
              <p:cNvPr id="11" name="TextBox 11"/>
              <p:cNvSpPr txBox="1"/>
              <p:nvPr/>
            </p:nvSpPr>
            <p:spPr>
              <a:xfrm>
                <a:off x="0" y="-38100"/>
                <a:ext cx="558233" cy="2747433"/>
              </a:xfrm>
              <a:prstGeom prst="rect">
                <a:avLst/>
              </a:prstGeom>
            </p:spPr>
            <p:txBody>
              <a:bodyPr lIns="50800" tIns="50800" rIns="50800" bIns="50800" rtlCol="0" anchor="ctr"/>
              <a:lstStyle/>
              <a:p>
                <a:pPr algn="ctr">
                  <a:lnSpc>
                    <a:spcPts val="2659"/>
                  </a:lnSpc>
                </a:pPr>
                <a:endParaRPr/>
              </a:p>
            </p:txBody>
          </p:sp>
        </p:grpSp>
      </p:grpSp>
      <p:sp>
        <p:nvSpPr>
          <p:cNvPr id="12" name="Freeform 12"/>
          <p:cNvSpPr/>
          <p:nvPr/>
        </p:nvSpPr>
        <p:spPr>
          <a:xfrm>
            <a:off x="12996656" y="-395358"/>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1582400" y="8885344"/>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TextBox 14"/>
          <p:cNvSpPr txBox="1"/>
          <p:nvPr/>
        </p:nvSpPr>
        <p:spPr>
          <a:xfrm>
            <a:off x="5339080" y="1187249"/>
            <a:ext cx="8192880" cy="5364734"/>
          </a:xfrm>
          <a:prstGeom prst="rect">
            <a:avLst/>
          </a:prstGeom>
        </p:spPr>
        <p:txBody>
          <a:bodyPr lIns="0" tIns="0" rIns="0" bIns="0" rtlCol="0" anchor="t">
            <a:spAutoFit/>
          </a:bodyPr>
          <a:lstStyle/>
          <a:p>
            <a:pPr algn="ctr">
              <a:lnSpc>
                <a:spcPts val="11115"/>
              </a:lnSpc>
            </a:pPr>
            <a:r>
              <a:rPr lang="en-US" sz="7939">
                <a:solidFill>
                  <a:srgbClr val="FFFFFF"/>
                </a:solidFill>
                <a:latin typeface="Gagalin"/>
                <a:ea typeface="Gagalin"/>
                <a:cs typeface="Gagalin"/>
                <a:sym typeface="Gagalin"/>
              </a:rPr>
              <a:t>CT 216 PROJECT</a:t>
            </a:r>
          </a:p>
          <a:p>
            <a:pPr algn="ctr">
              <a:lnSpc>
                <a:spcPts val="9856"/>
              </a:lnSpc>
            </a:pPr>
            <a:r>
              <a:rPr lang="en-US" sz="7040">
                <a:solidFill>
                  <a:srgbClr val="FFFFFF"/>
                </a:solidFill>
                <a:latin typeface="Gagalin"/>
                <a:ea typeface="Gagalin"/>
                <a:cs typeface="Gagalin"/>
                <a:sym typeface="Gagalin"/>
              </a:rPr>
              <a:t>LDPC CODE for 5g NR</a:t>
            </a:r>
          </a:p>
          <a:p>
            <a:pPr algn="ctr">
              <a:lnSpc>
                <a:spcPts val="10975"/>
              </a:lnSpc>
            </a:pPr>
            <a:r>
              <a:rPr lang="en-US" sz="7839">
                <a:solidFill>
                  <a:srgbClr val="FFFFFF"/>
                </a:solidFill>
                <a:latin typeface="Gagalin"/>
                <a:ea typeface="Gagalin"/>
                <a:cs typeface="Gagalin"/>
                <a:sym typeface="Gagalin"/>
              </a:rPr>
              <a:t>LAB 5 GROUP 26  </a:t>
            </a:r>
          </a:p>
          <a:p>
            <a:pPr algn="ctr">
              <a:lnSpc>
                <a:spcPts val="10696"/>
              </a:lnSpc>
            </a:pPr>
            <a:r>
              <a:rPr lang="en-US" sz="7640" b="1">
                <a:solidFill>
                  <a:srgbClr val="FFFFFF"/>
                </a:solidFill>
                <a:latin typeface="Canva Sans Bold"/>
                <a:ea typeface="Canva Sans Bold"/>
                <a:cs typeface="Canva Sans Bold"/>
                <a:sym typeface="Canva Sans Bold"/>
              </a:rPr>
              <a:t> </a:t>
            </a:r>
          </a:p>
        </p:txBody>
      </p:sp>
      <p:sp>
        <p:nvSpPr>
          <p:cNvPr id="15" name="TextBox 15"/>
          <p:cNvSpPr txBox="1"/>
          <p:nvPr/>
        </p:nvSpPr>
        <p:spPr>
          <a:xfrm>
            <a:off x="4395400" y="7598213"/>
            <a:ext cx="5841206" cy="1287131"/>
          </a:xfrm>
          <a:prstGeom prst="rect">
            <a:avLst/>
          </a:prstGeom>
        </p:spPr>
        <p:txBody>
          <a:bodyPr lIns="0" tIns="0" rIns="0" bIns="0" rtlCol="0" anchor="t">
            <a:spAutoFit/>
          </a:bodyPr>
          <a:lstStyle/>
          <a:p>
            <a:pPr algn="ctr">
              <a:lnSpc>
                <a:spcPts val="5180"/>
              </a:lnSpc>
            </a:pPr>
            <a:r>
              <a:rPr lang="en-US" sz="3700">
                <a:solidFill>
                  <a:srgbClr val="FFFFFF"/>
                </a:solidFill>
                <a:latin typeface="Gagalin"/>
                <a:ea typeface="Gagalin"/>
                <a:cs typeface="Gagalin"/>
                <a:sym typeface="Gagalin"/>
              </a:rPr>
              <a:t>Professor : Yash Vasavada</a:t>
            </a:r>
          </a:p>
          <a:p>
            <a:pPr algn="ctr">
              <a:lnSpc>
                <a:spcPts val="5180"/>
              </a:lnSpc>
            </a:pPr>
            <a:r>
              <a:rPr lang="en-US" sz="3700">
                <a:solidFill>
                  <a:srgbClr val="FFFFFF"/>
                </a:solidFill>
                <a:latin typeface="Gagalin"/>
                <a:ea typeface="Gagalin"/>
                <a:cs typeface="Gagalin"/>
                <a:sym typeface="Gagalin"/>
              </a:rPr>
              <a:t>Mentor :  Dhriti Goenka</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sp>
        <p:nvSpPr>
          <p:cNvPr id="2" name="Freeform 2"/>
          <p:cNvSpPr/>
          <p:nvPr/>
        </p:nvSpPr>
        <p:spPr>
          <a:xfrm>
            <a:off x="3325547" y="5926906"/>
            <a:ext cx="11325260" cy="3715289"/>
          </a:xfrm>
          <a:custGeom>
            <a:avLst/>
            <a:gdLst/>
            <a:ahLst/>
            <a:cxnLst/>
            <a:rect l="l" t="t" r="r" b="b"/>
            <a:pathLst>
              <a:path w="11325260" h="3715289">
                <a:moveTo>
                  <a:pt x="0" y="0"/>
                </a:moveTo>
                <a:lnTo>
                  <a:pt x="11325260" y="0"/>
                </a:lnTo>
                <a:lnTo>
                  <a:pt x="11325260" y="3715289"/>
                </a:lnTo>
                <a:lnTo>
                  <a:pt x="0" y="3715289"/>
                </a:lnTo>
                <a:lnTo>
                  <a:pt x="0" y="0"/>
                </a:lnTo>
                <a:close/>
              </a:path>
            </a:pathLst>
          </a:custGeom>
          <a:blipFill>
            <a:blip r:embed="rId2"/>
            <a:stretch>
              <a:fillRect t="-106" b="-106"/>
            </a:stretch>
          </a:blipFill>
        </p:spPr>
      </p:sp>
      <p:sp>
        <p:nvSpPr>
          <p:cNvPr id="3" name="TextBox 3"/>
          <p:cNvSpPr txBox="1"/>
          <p:nvPr/>
        </p:nvSpPr>
        <p:spPr>
          <a:xfrm>
            <a:off x="1464321" y="962025"/>
            <a:ext cx="15047712" cy="3636787"/>
          </a:xfrm>
          <a:prstGeom prst="rect">
            <a:avLst/>
          </a:prstGeom>
        </p:spPr>
        <p:txBody>
          <a:bodyPr lIns="0" tIns="0" rIns="0" bIns="0" rtlCol="0" anchor="t">
            <a:spAutoFit/>
          </a:bodyPr>
          <a:lstStyle/>
          <a:p>
            <a:pPr marL="743652" lvl="1" indent="-371826" algn="just">
              <a:lnSpc>
                <a:spcPts val="4822"/>
              </a:lnSpc>
              <a:buFont typeface="Arial"/>
              <a:buChar char="•"/>
            </a:pPr>
            <a:r>
              <a:rPr lang="en-US" sz="3444">
                <a:solidFill>
                  <a:srgbClr val="FFFFFF"/>
                </a:solidFill>
                <a:latin typeface="Canva Sans"/>
                <a:ea typeface="Canva Sans"/>
                <a:cs typeface="Canva Sans"/>
                <a:sym typeface="Canva Sans"/>
              </a:rPr>
              <a:t>These base matrices serve as compact templates for constructing large parity-check matrices using a method called lifting or expansion. </a:t>
            </a:r>
          </a:p>
          <a:p>
            <a:pPr algn="just">
              <a:lnSpc>
                <a:spcPts val="4822"/>
              </a:lnSpc>
            </a:pPr>
            <a:endParaRPr lang="en-US" sz="3444">
              <a:solidFill>
                <a:srgbClr val="FFFFFF"/>
              </a:solidFill>
              <a:latin typeface="Canva Sans"/>
              <a:ea typeface="Canva Sans"/>
              <a:cs typeface="Canva Sans"/>
              <a:sym typeface="Canva Sans"/>
            </a:endParaRPr>
          </a:p>
          <a:p>
            <a:pPr marL="743652" lvl="1" indent="-371826" algn="just">
              <a:lnSpc>
                <a:spcPts val="4822"/>
              </a:lnSpc>
              <a:buFont typeface="Arial"/>
              <a:buChar char="•"/>
            </a:pPr>
            <a:r>
              <a:rPr lang="en-US" sz="3444">
                <a:solidFill>
                  <a:srgbClr val="FFFFFF"/>
                </a:solidFill>
                <a:latin typeface="Canva Sans"/>
                <a:ea typeface="Canva Sans"/>
                <a:cs typeface="Canva Sans"/>
                <a:sym typeface="Canva Sans"/>
              </a:rPr>
              <a:t>Each entry in the base graph can take a value between −1 and Zc − 1, where Zc is known as the expansion factor (or lifting size). </a:t>
            </a:r>
          </a:p>
        </p:txBody>
      </p:sp>
      <p:sp>
        <p:nvSpPr>
          <p:cNvPr id="4" name="TextBox 4"/>
          <p:cNvSpPr txBox="1"/>
          <p:nvPr/>
        </p:nvSpPr>
        <p:spPr>
          <a:xfrm>
            <a:off x="6878389" y="5267139"/>
            <a:ext cx="4219575" cy="495301"/>
          </a:xfrm>
          <a:prstGeom prst="rect">
            <a:avLst/>
          </a:prstGeom>
        </p:spPr>
        <p:txBody>
          <a:bodyPr lIns="0" tIns="0" rIns="0" bIns="0" rtlCol="0" anchor="t">
            <a:spAutoFit/>
          </a:bodyPr>
          <a:lstStyle/>
          <a:p>
            <a:pPr algn="ctr">
              <a:lnSpc>
                <a:spcPts val="4199"/>
              </a:lnSpc>
              <a:spcBef>
                <a:spcPct val="0"/>
              </a:spcBef>
            </a:pPr>
            <a:r>
              <a:rPr lang="en-US" sz="2999">
                <a:solidFill>
                  <a:srgbClr val="FFFFFF"/>
                </a:solidFill>
                <a:latin typeface="Canva Sans"/>
                <a:ea typeface="Canva Sans"/>
                <a:cs typeface="Canva Sans"/>
                <a:sym typeface="Canva Sans"/>
              </a:rPr>
              <a:t> Expansion Factor(Z): 4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grpSp>
        <p:nvGrpSpPr>
          <p:cNvPr id="2" name="Group 2"/>
          <p:cNvGrpSpPr/>
          <p:nvPr/>
        </p:nvGrpSpPr>
        <p:grpSpPr>
          <a:xfrm>
            <a:off x="1998145" y="2932935"/>
            <a:ext cx="12675050" cy="4421131"/>
            <a:chOff x="0" y="0"/>
            <a:chExt cx="3338285" cy="1164413"/>
          </a:xfrm>
        </p:grpSpPr>
        <p:sp>
          <p:nvSpPr>
            <p:cNvPr id="3" name="Freeform 3"/>
            <p:cNvSpPr/>
            <p:nvPr/>
          </p:nvSpPr>
          <p:spPr>
            <a:xfrm>
              <a:off x="0" y="0"/>
              <a:ext cx="3338285" cy="1164413"/>
            </a:xfrm>
            <a:custGeom>
              <a:avLst/>
              <a:gdLst/>
              <a:ahLst/>
              <a:cxnLst/>
              <a:rect l="l" t="t" r="r" b="b"/>
              <a:pathLst>
                <a:path w="3338285" h="1164413">
                  <a:moveTo>
                    <a:pt x="31151" y="0"/>
                  </a:moveTo>
                  <a:lnTo>
                    <a:pt x="3307134" y="0"/>
                  </a:lnTo>
                  <a:cubicBezTo>
                    <a:pt x="3324338" y="0"/>
                    <a:pt x="3338285" y="13947"/>
                    <a:pt x="3338285" y="31151"/>
                  </a:cubicBezTo>
                  <a:lnTo>
                    <a:pt x="3338285" y="1133262"/>
                  </a:lnTo>
                  <a:cubicBezTo>
                    <a:pt x="3338285" y="1150466"/>
                    <a:pt x="3324338" y="1164413"/>
                    <a:pt x="3307134" y="1164413"/>
                  </a:cubicBezTo>
                  <a:lnTo>
                    <a:pt x="31151" y="1164413"/>
                  </a:lnTo>
                  <a:cubicBezTo>
                    <a:pt x="13947" y="1164413"/>
                    <a:pt x="0" y="1150466"/>
                    <a:pt x="0" y="1133262"/>
                  </a:cubicBezTo>
                  <a:lnTo>
                    <a:pt x="0" y="31151"/>
                  </a:lnTo>
                  <a:cubicBezTo>
                    <a:pt x="0" y="13947"/>
                    <a:pt x="13947" y="0"/>
                    <a:pt x="31151" y="0"/>
                  </a:cubicBezTo>
                  <a:close/>
                </a:path>
              </a:pathLst>
            </a:custGeom>
            <a:solidFill>
              <a:srgbClr val="000000"/>
            </a:solidFill>
          </p:spPr>
        </p:sp>
        <p:sp>
          <p:nvSpPr>
            <p:cNvPr id="4" name="TextBox 4"/>
            <p:cNvSpPr txBox="1"/>
            <p:nvPr/>
          </p:nvSpPr>
          <p:spPr>
            <a:xfrm>
              <a:off x="0" y="-38100"/>
              <a:ext cx="3338285" cy="120251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2701298" y="7809217"/>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AutoShape 6"/>
          <p:cNvSpPr/>
          <p:nvPr/>
        </p:nvSpPr>
        <p:spPr>
          <a:xfrm>
            <a:off x="-260599" y="9061267"/>
            <a:ext cx="7105264" cy="19050"/>
          </a:xfrm>
          <a:prstGeom prst="line">
            <a:avLst/>
          </a:prstGeom>
          <a:ln w="114300" cap="flat">
            <a:solidFill>
              <a:srgbClr val="8A8985"/>
            </a:solidFill>
            <a:prstDash val="solid"/>
            <a:headEnd type="none" w="sm" len="sm"/>
            <a:tailEnd type="none" w="sm" len="sm"/>
          </a:ln>
        </p:spPr>
      </p:sp>
      <p:sp>
        <p:nvSpPr>
          <p:cNvPr id="7" name="AutoShape 7"/>
          <p:cNvSpPr/>
          <p:nvPr/>
        </p:nvSpPr>
        <p:spPr>
          <a:xfrm>
            <a:off x="11430169" y="9061267"/>
            <a:ext cx="7105264" cy="19050"/>
          </a:xfrm>
          <a:prstGeom prst="line">
            <a:avLst/>
          </a:prstGeom>
          <a:ln w="114300" cap="flat">
            <a:solidFill>
              <a:srgbClr val="8A8985"/>
            </a:solidFill>
            <a:prstDash val="solid"/>
            <a:headEnd type="none" w="sm" len="sm"/>
            <a:tailEnd type="none" w="sm" len="sm"/>
          </a:ln>
        </p:spPr>
      </p:sp>
      <p:sp>
        <p:nvSpPr>
          <p:cNvPr id="8" name="Freeform 8"/>
          <p:cNvSpPr/>
          <p:nvPr/>
        </p:nvSpPr>
        <p:spPr>
          <a:xfrm>
            <a:off x="-2175607" y="0"/>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6030689" y="4383085"/>
            <a:ext cx="5566485" cy="1368430"/>
          </a:xfrm>
          <a:prstGeom prst="rect">
            <a:avLst/>
          </a:prstGeom>
        </p:spPr>
        <p:txBody>
          <a:bodyPr lIns="0" tIns="0" rIns="0" bIns="0" rtlCol="0" anchor="t">
            <a:spAutoFit/>
          </a:bodyPr>
          <a:lstStyle/>
          <a:p>
            <a:pPr algn="l">
              <a:lnSpc>
                <a:spcPts val="11199"/>
              </a:lnSpc>
            </a:pPr>
            <a:r>
              <a:rPr lang="en-US" sz="7999">
                <a:solidFill>
                  <a:srgbClr val="F6F3EB"/>
                </a:solidFill>
                <a:latin typeface="Gagalin"/>
                <a:ea typeface="Gagalin"/>
                <a:cs typeface="Gagalin"/>
                <a:sym typeface="Gagalin"/>
              </a:rPr>
              <a:t>encoding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sp>
        <p:nvSpPr>
          <p:cNvPr id="2" name="Freeform 2"/>
          <p:cNvSpPr/>
          <p:nvPr/>
        </p:nvSpPr>
        <p:spPr>
          <a:xfrm>
            <a:off x="13428071" y="766050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627572" y="-73333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971515" y="1991996"/>
            <a:ext cx="7979285" cy="1675650"/>
          </a:xfrm>
          <a:custGeom>
            <a:avLst/>
            <a:gdLst/>
            <a:ahLst/>
            <a:cxnLst/>
            <a:rect l="l" t="t" r="r" b="b"/>
            <a:pathLst>
              <a:path w="7979285" h="1675650">
                <a:moveTo>
                  <a:pt x="0" y="0"/>
                </a:moveTo>
                <a:lnTo>
                  <a:pt x="7979284" y="0"/>
                </a:lnTo>
                <a:lnTo>
                  <a:pt x="7979284" y="1675650"/>
                </a:lnTo>
                <a:lnTo>
                  <a:pt x="0" y="1675650"/>
                </a:lnTo>
                <a:lnTo>
                  <a:pt x="0" y="0"/>
                </a:lnTo>
                <a:close/>
              </a:path>
            </a:pathLst>
          </a:custGeom>
          <a:blipFill>
            <a:blip r:embed="rId4"/>
            <a:stretch>
              <a:fillRect/>
            </a:stretch>
          </a:blipFill>
        </p:spPr>
      </p:sp>
      <p:sp>
        <p:nvSpPr>
          <p:cNvPr id="5" name="TextBox 5"/>
          <p:cNvSpPr txBox="1"/>
          <p:nvPr/>
        </p:nvSpPr>
        <p:spPr>
          <a:xfrm>
            <a:off x="5930736" y="815727"/>
            <a:ext cx="5692531" cy="1020446"/>
          </a:xfrm>
          <a:prstGeom prst="rect">
            <a:avLst/>
          </a:prstGeom>
        </p:spPr>
        <p:txBody>
          <a:bodyPr lIns="0" tIns="0" rIns="0" bIns="0" rtlCol="0" anchor="t">
            <a:spAutoFit/>
          </a:bodyPr>
          <a:lstStyle/>
          <a:p>
            <a:pPr algn="ctr">
              <a:lnSpc>
                <a:spcPts val="4479"/>
              </a:lnSpc>
              <a:spcBef>
                <a:spcPct val="0"/>
              </a:spcBef>
            </a:pPr>
            <a:r>
              <a:rPr lang="en-US" sz="3199">
                <a:solidFill>
                  <a:srgbClr val="FFFFFF"/>
                </a:solidFill>
                <a:latin typeface="Canva Sans"/>
                <a:ea typeface="Canva Sans"/>
                <a:cs typeface="Canva Sans"/>
                <a:sym typeface="Canva Sans"/>
              </a:rPr>
              <a:t>Code rate (r) = k/n</a:t>
            </a:r>
          </a:p>
          <a:p>
            <a:pPr algn="ctr">
              <a:lnSpc>
                <a:spcPts val="3779"/>
              </a:lnSpc>
              <a:spcBef>
                <a:spcPct val="0"/>
              </a:spcBef>
            </a:pPr>
            <a:endParaRPr lang="en-US" sz="3199">
              <a:solidFill>
                <a:srgbClr val="FFFFFF"/>
              </a:solidFill>
              <a:latin typeface="Canva Sans"/>
              <a:ea typeface="Canva Sans"/>
              <a:cs typeface="Canva Sans"/>
              <a:sym typeface="Canva Sans"/>
            </a:endParaRPr>
          </a:p>
        </p:txBody>
      </p:sp>
      <p:sp>
        <p:nvSpPr>
          <p:cNvPr id="6" name="TextBox 6"/>
          <p:cNvSpPr txBox="1"/>
          <p:nvPr/>
        </p:nvSpPr>
        <p:spPr>
          <a:xfrm>
            <a:off x="3650583" y="4063020"/>
            <a:ext cx="11496802" cy="2564013"/>
          </a:xfrm>
          <a:prstGeom prst="rect">
            <a:avLst/>
          </a:prstGeom>
        </p:spPr>
        <p:txBody>
          <a:bodyPr lIns="0" tIns="0" rIns="0" bIns="0" rtlCol="0" anchor="t">
            <a:spAutoFit/>
          </a:bodyPr>
          <a:lstStyle/>
          <a:p>
            <a:pPr algn="just">
              <a:lnSpc>
                <a:spcPts val="5151"/>
              </a:lnSpc>
            </a:pPr>
            <a:r>
              <a:rPr lang="en-US" sz="3679">
                <a:solidFill>
                  <a:srgbClr val="FFFFFF"/>
                </a:solidFill>
                <a:latin typeface="Canva Sans"/>
                <a:ea typeface="Canva Sans"/>
                <a:cs typeface="Canva Sans"/>
                <a:sym typeface="Canva Sans"/>
              </a:rPr>
              <a:t> Let:</a:t>
            </a:r>
          </a:p>
          <a:p>
            <a:pPr marL="794423" lvl="1" indent="-397212" algn="just">
              <a:lnSpc>
                <a:spcPts val="5151"/>
              </a:lnSpc>
              <a:buFont typeface="Arial"/>
              <a:buChar char="•"/>
            </a:pPr>
            <a:r>
              <a:rPr lang="en-US" sz="3679">
                <a:solidFill>
                  <a:srgbClr val="FFFFFF"/>
                </a:solidFill>
                <a:latin typeface="Canva Sans"/>
                <a:ea typeface="Canva Sans"/>
                <a:cs typeface="Canva Sans"/>
                <a:sym typeface="Canva Sans"/>
              </a:rPr>
              <a:t>m be the message vector of size (k × 1)</a:t>
            </a:r>
          </a:p>
          <a:p>
            <a:pPr marL="794423" lvl="1" indent="-397212" algn="just">
              <a:lnSpc>
                <a:spcPts val="5151"/>
              </a:lnSpc>
              <a:buFont typeface="Arial"/>
              <a:buChar char="•"/>
            </a:pPr>
            <a:r>
              <a:rPr lang="en-US" sz="3679">
                <a:solidFill>
                  <a:srgbClr val="FFFFFF"/>
                </a:solidFill>
                <a:latin typeface="Canva Sans"/>
                <a:ea typeface="Canva Sans"/>
                <a:cs typeface="Canva Sans"/>
                <a:sym typeface="Canva Sans"/>
              </a:rPr>
              <a:t>p be the parity vector of size ((n − k) × 1)</a:t>
            </a:r>
          </a:p>
          <a:p>
            <a:pPr marL="794423" lvl="1" indent="-397212" algn="just">
              <a:lnSpc>
                <a:spcPts val="5151"/>
              </a:lnSpc>
              <a:buFont typeface="Arial"/>
              <a:buChar char="•"/>
            </a:pPr>
            <a:r>
              <a:rPr lang="en-US" sz="3679">
                <a:solidFill>
                  <a:srgbClr val="FFFFFF"/>
                </a:solidFill>
                <a:latin typeface="Canva Sans"/>
                <a:ea typeface="Canva Sans"/>
                <a:cs typeface="Canva Sans"/>
                <a:sym typeface="Canva Sans"/>
              </a:rPr>
              <a:t>c be the codeword vector of size (n × 1)</a:t>
            </a:r>
          </a:p>
        </p:txBody>
      </p:sp>
      <p:sp>
        <p:nvSpPr>
          <p:cNvPr id="7" name="TextBox 7"/>
          <p:cNvSpPr txBox="1"/>
          <p:nvPr/>
        </p:nvSpPr>
        <p:spPr>
          <a:xfrm>
            <a:off x="1596547" y="7027083"/>
            <a:ext cx="14729219" cy="2380616"/>
          </a:xfrm>
          <a:prstGeom prst="rect">
            <a:avLst/>
          </a:prstGeom>
        </p:spPr>
        <p:txBody>
          <a:bodyPr lIns="0" tIns="0" rIns="0" bIns="0" rtlCol="0" anchor="t">
            <a:spAutoFit/>
          </a:bodyPr>
          <a:lstStyle/>
          <a:p>
            <a:pPr algn="l">
              <a:lnSpc>
                <a:spcPts val="4759"/>
              </a:lnSpc>
              <a:spcBef>
                <a:spcPct val="0"/>
              </a:spcBef>
            </a:pPr>
            <a:r>
              <a:rPr lang="en-US" sz="3399">
                <a:solidFill>
                  <a:srgbClr val="FFFFFF"/>
                </a:solidFill>
                <a:latin typeface="Canva Sans"/>
                <a:ea typeface="Canva Sans"/>
                <a:cs typeface="Canva Sans"/>
                <a:sym typeface="Canva Sans"/>
              </a:rPr>
              <a:t>To compute the parity bits p, we use the double diagonal structure from the base graph, which is a pattern within the H matrix. This structure simplifies the calculation of parity bits and helps construct the complete codeword.</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sp>
        <p:nvSpPr>
          <p:cNvPr id="2" name="Freeform 2"/>
          <p:cNvSpPr/>
          <p:nvPr/>
        </p:nvSpPr>
        <p:spPr>
          <a:xfrm>
            <a:off x="4174780" y="6152816"/>
            <a:ext cx="9072055" cy="3323237"/>
          </a:xfrm>
          <a:custGeom>
            <a:avLst/>
            <a:gdLst/>
            <a:ahLst/>
            <a:cxnLst/>
            <a:rect l="l" t="t" r="r" b="b"/>
            <a:pathLst>
              <a:path w="9072055" h="3323237">
                <a:moveTo>
                  <a:pt x="0" y="0"/>
                </a:moveTo>
                <a:lnTo>
                  <a:pt x="9072055" y="0"/>
                </a:lnTo>
                <a:lnTo>
                  <a:pt x="9072055" y="3323237"/>
                </a:lnTo>
                <a:lnTo>
                  <a:pt x="0" y="3323237"/>
                </a:lnTo>
                <a:lnTo>
                  <a:pt x="0" y="0"/>
                </a:lnTo>
                <a:close/>
              </a:path>
            </a:pathLst>
          </a:custGeom>
          <a:blipFill>
            <a:blip r:embed="rId2"/>
            <a:stretch>
              <a:fillRect/>
            </a:stretch>
          </a:blipFill>
        </p:spPr>
      </p:sp>
      <p:sp>
        <p:nvSpPr>
          <p:cNvPr id="3" name="TextBox 3"/>
          <p:cNvSpPr txBox="1"/>
          <p:nvPr/>
        </p:nvSpPr>
        <p:spPr>
          <a:xfrm>
            <a:off x="669743" y="511611"/>
            <a:ext cx="16589557" cy="5005639"/>
          </a:xfrm>
          <a:prstGeom prst="rect">
            <a:avLst/>
          </a:prstGeom>
        </p:spPr>
        <p:txBody>
          <a:bodyPr lIns="0" tIns="0" rIns="0" bIns="0" rtlCol="0" anchor="t">
            <a:spAutoFit/>
          </a:bodyPr>
          <a:lstStyle/>
          <a:p>
            <a:pPr marL="767005" lvl="1" indent="-383502" algn="l">
              <a:lnSpc>
                <a:spcPts val="4973"/>
              </a:lnSpc>
              <a:buFont typeface="Arial"/>
              <a:buChar char="•"/>
            </a:pPr>
            <a:r>
              <a:rPr lang="en-US" sz="3552">
                <a:solidFill>
                  <a:srgbClr val="F6F3EB"/>
                </a:solidFill>
                <a:latin typeface="Canva Sans"/>
                <a:ea typeface="Canva Sans"/>
                <a:cs typeface="Canva Sans"/>
                <a:sym typeface="Canva Sans"/>
              </a:rPr>
              <a:t>To understand how to calculate the parity bits, let’s take an example.</a:t>
            </a:r>
          </a:p>
          <a:p>
            <a:pPr algn="l">
              <a:lnSpc>
                <a:spcPts val="4973"/>
              </a:lnSpc>
            </a:pPr>
            <a:endParaRPr lang="en-US" sz="3552">
              <a:solidFill>
                <a:srgbClr val="F6F3EB"/>
              </a:solidFill>
              <a:latin typeface="Canva Sans"/>
              <a:ea typeface="Canva Sans"/>
              <a:cs typeface="Canva Sans"/>
              <a:sym typeface="Canva Sans"/>
            </a:endParaRPr>
          </a:p>
          <a:p>
            <a:pPr marL="767005" lvl="1" indent="-383502" algn="l">
              <a:lnSpc>
                <a:spcPts val="4973"/>
              </a:lnSpc>
              <a:buFont typeface="Arial"/>
              <a:buChar char="•"/>
            </a:pPr>
            <a:r>
              <a:rPr lang="en-US" sz="3552">
                <a:solidFill>
                  <a:srgbClr val="F6F3EB"/>
                </a:solidFill>
                <a:latin typeface="Canva Sans"/>
                <a:ea typeface="Canva Sans"/>
                <a:cs typeface="Canva Sans"/>
                <a:sym typeface="Canva Sans"/>
              </a:rPr>
              <a:t>Suppose the message vector is:</a:t>
            </a:r>
          </a:p>
          <a:p>
            <a:pPr algn="l">
              <a:lnSpc>
                <a:spcPts val="4973"/>
              </a:lnSpc>
            </a:pPr>
            <a:r>
              <a:rPr lang="en-US" sz="3552">
                <a:solidFill>
                  <a:srgbClr val="F6F3EB"/>
                </a:solidFill>
                <a:latin typeface="Canva Sans"/>
                <a:ea typeface="Canva Sans"/>
                <a:cs typeface="Canva Sans"/>
                <a:sym typeface="Canva Sans"/>
              </a:rPr>
              <a:t>            m= [m1 m2 m3 m4]</a:t>
            </a:r>
          </a:p>
          <a:p>
            <a:pPr marL="767005" lvl="1" indent="-383502" algn="l">
              <a:lnSpc>
                <a:spcPts val="4973"/>
              </a:lnSpc>
              <a:buFont typeface="Arial"/>
              <a:buChar char="•"/>
            </a:pPr>
            <a:r>
              <a:rPr lang="en-US" sz="3552">
                <a:solidFill>
                  <a:srgbClr val="F6F3EB"/>
                </a:solidFill>
                <a:latin typeface="Canva Sans"/>
                <a:ea typeface="Canva Sans"/>
                <a:cs typeface="Canva Sans"/>
                <a:sym typeface="Canva Sans"/>
              </a:rPr>
              <a:t>And the parity vector is:</a:t>
            </a:r>
          </a:p>
          <a:p>
            <a:pPr algn="l">
              <a:lnSpc>
                <a:spcPts val="4973"/>
              </a:lnSpc>
            </a:pPr>
            <a:r>
              <a:rPr lang="en-US" sz="3552">
                <a:solidFill>
                  <a:srgbClr val="F6F3EB"/>
                </a:solidFill>
                <a:latin typeface="Canva Sans"/>
                <a:ea typeface="Canva Sans"/>
                <a:cs typeface="Canva Sans"/>
                <a:sym typeface="Canva Sans"/>
              </a:rPr>
              <a:t>            p = [p1 p2 p3 p4]</a:t>
            </a:r>
          </a:p>
          <a:p>
            <a:pPr marL="767005" lvl="1" indent="-383502" algn="l">
              <a:lnSpc>
                <a:spcPts val="4973"/>
              </a:lnSpc>
              <a:buFont typeface="Arial"/>
              <a:buChar char="•"/>
            </a:pPr>
            <a:r>
              <a:rPr lang="en-US" sz="3552">
                <a:solidFill>
                  <a:srgbClr val="F6F3EB"/>
                </a:solidFill>
                <a:latin typeface="Canva Sans"/>
                <a:ea typeface="Canva Sans"/>
                <a:cs typeface="Canva Sans"/>
                <a:sym typeface="Canva Sans"/>
              </a:rPr>
              <a:t>Then the complete codeword becomes:</a:t>
            </a:r>
          </a:p>
          <a:p>
            <a:pPr algn="l">
              <a:lnSpc>
                <a:spcPts val="4973"/>
              </a:lnSpc>
            </a:pPr>
            <a:r>
              <a:rPr lang="en-US" sz="3552">
                <a:solidFill>
                  <a:srgbClr val="F6F3EB"/>
                </a:solidFill>
                <a:latin typeface="Canva Sans"/>
                <a:ea typeface="Canva Sans"/>
                <a:cs typeface="Canva Sans"/>
                <a:sym typeface="Canva Sans"/>
              </a:rPr>
              <a:t>            c = [m1 m2 m3 m4 p1 p2 p3 p4]</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sp>
        <p:nvSpPr>
          <p:cNvPr id="2" name="Freeform 2"/>
          <p:cNvSpPr/>
          <p:nvPr/>
        </p:nvSpPr>
        <p:spPr>
          <a:xfrm>
            <a:off x="3041893" y="471861"/>
            <a:ext cx="12202363" cy="9341861"/>
          </a:xfrm>
          <a:custGeom>
            <a:avLst/>
            <a:gdLst/>
            <a:ahLst/>
            <a:cxnLst/>
            <a:rect l="l" t="t" r="r" b="b"/>
            <a:pathLst>
              <a:path w="12202363" h="9341861">
                <a:moveTo>
                  <a:pt x="0" y="0"/>
                </a:moveTo>
                <a:lnTo>
                  <a:pt x="12202363" y="0"/>
                </a:lnTo>
                <a:lnTo>
                  <a:pt x="12202363" y="9341861"/>
                </a:lnTo>
                <a:lnTo>
                  <a:pt x="0" y="9341861"/>
                </a:lnTo>
                <a:lnTo>
                  <a:pt x="0" y="0"/>
                </a:lnTo>
                <a:close/>
              </a:path>
            </a:pathLst>
          </a:custGeom>
          <a:blipFill>
            <a:blip r:embed="rId2"/>
            <a:stretch>
              <a:fillRect l="-430" t="-1772" r="-430"/>
            </a:stretch>
          </a:blip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sp>
        <p:nvSpPr>
          <p:cNvPr id="2" name="TextBox 2"/>
          <p:cNvSpPr txBox="1"/>
          <p:nvPr/>
        </p:nvSpPr>
        <p:spPr>
          <a:xfrm>
            <a:off x="514350" y="2424281"/>
            <a:ext cx="17259300" cy="5718811"/>
          </a:xfrm>
          <a:prstGeom prst="rect">
            <a:avLst/>
          </a:prstGeom>
        </p:spPr>
        <p:txBody>
          <a:bodyPr lIns="0" tIns="0" rIns="0" bIns="0" rtlCol="0" anchor="t">
            <a:spAutoFit/>
          </a:bodyPr>
          <a:lstStyle/>
          <a:p>
            <a:pPr marL="777230" lvl="1" indent="-388615" algn="l">
              <a:lnSpc>
                <a:spcPts val="5039"/>
              </a:lnSpc>
              <a:buFont typeface="Arial"/>
              <a:buChar char="•"/>
            </a:pPr>
            <a:r>
              <a:rPr lang="en-US" sz="3599">
                <a:solidFill>
                  <a:srgbClr val="FFFFFF"/>
                </a:solidFill>
                <a:latin typeface="Canva Sans"/>
                <a:ea typeface="Canva Sans"/>
                <a:cs typeface="Canva Sans"/>
                <a:sym typeface="Canva Sans"/>
              </a:rPr>
              <a:t>This method can be used with the 5G NR base graph.</a:t>
            </a:r>
          </a:p>
          <a:p>
            <a:pPr algn="l">
              <a:lnSpc>
                <a:spcPts val="5039"/>
              </a:lnSpc>
            </a:pPr>
            <a:endParaRPr lang="en-US" sz="3599">
              <a:solidFill>
                <a:srgbClr val="FFFFFF"/>
              </a:solidFill>
              <a:latin typeface="Canva Sans"/>
              <a:ea typeface="Canva Sans"/>
              <a:cs typeface="Canva Sans"/>
              <a:sym typeface="Canva Sans"/>
            </a:endParaRPr>
          </a:p>
          <a:p>
            <a:pPr marL="777230" lvl="1" indent="-388615" algn="l">
              <a:lnSpc>
                <a:spcPts val="5039"/>
              </a:lnSpc>
              <a:buFont typeface="Arial"/>
              <a:buChar char="•"/>
            </a:pPr>
            <a:r>
              <a:rPr lang="en-US" sz="3599">
                <a:solidFill>
                  <a:srgbClr val="FFFFFF"/>
                </a:solidFill>
                <a:latin typeface="Canva Sans"/>
                <a:ea typeface="Canva Sans"/>
                <a:cs typeface="Canva Sans"/>
                <a:sym typeface="Canva Sans"/>
              </a:rPr>
              <a:t>For the first 4 rows, a double-diagonal pattern can be used to calculate parity bits p1, p2, p3, and p4. Then, the remaining parity bits (pi for i &gt; 4) can be calculated from row i.</a:t>
            </a:r>
          </a:p>
          <a:p>
            <a:pPr algn="l">
              <a:lnSpc>
                <a:spcPts val="5039"/>
              </a:lnSpc>
            </a:pPr>
            <a:endParaRPr lang="en-US" sz="3599">
              <a:solidFill>
                <a:srgbClr val="FFFFFF"/>
              </a:solidFill>
              <a:latin typeface="Canva Sans"/>
              <a:ea typeface="Canva Sans"/>
              <a:cs typeface="Canva Sans"/>
              <a:sym typeface="Canva Sans"/>
            </a:endParaRPr>
          </a:p>
          <a:p>
            <a:pPr marL="777230" lvl="1" indent="-388615" algn="l">
              <a:lnSpc>
                <a:spcPts val="5039"/>
              </a:lnSpc>
              <a:buFont typeface="Arial"/>
              <a:buChar char="•"/>
            </a:pPr>
            <a:r>
              <a:rPr lang="en-US" sz="3599">
                <a:solidFill>
                  <a:srgbClr val="FFFFFF"/>
                </a:solidFill>
                <a:latin typeface="Canva Sans"/>
                <a:ea typeface="Canva Sans"/>
                <a:cs typeface="Canva Sans"/>
                <a:sym typeface="Canva Sans"/>
              </a:rPr>
              <a:t>After all parity bits are found, the full codeword can be formed. In 5G NR, the first two blocks of message bits in the base graph are not sent — they are always left out (punctured) to improve performance.</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grpSp>
        <p:nvGrpSpPr>
          <p:cNvPr id="2" name="Group 2"/>
          <p:cNvGrpSpPr/>
          <p:nvPr/>
        </p:nvGrpSpPr>
        <p:grpSpPr>
          <a:xfrm>
            <a:off x="1998145" y="2932935"/>
            <a:ext cx="12675050" cy="4421131"/>
            <a:chOff x="0" y="0"/>
            <a:chExt cx="3338285" cy="1164413"/>
          </a:xfrm>
        </p:grpSpPr>
        <p:sp>
          <p:nvSpPr>
            <p:cNvPr id="3" name="Freeform 3"/>
            <p:cNvSpPr/>
            <p:nvPr/>
          </p:nvSpPr>
          <p:spPr>
            <a:xfrm>
              <a:off x="0" y="0"/>
              <a:ext cx="3338285" cy="1164413"/>
            </a:xfrm>
            <a:custGeom>
              <a:avLst/>
              <a:gdLst/>
              <a:ahLst/>
              <a:cxnLst/>
              <a:rect l="l" t="t" r="r" b="b"/>
              <a:pathLst>
                <a:path w="3338285" h="1164413">
                  <a:moveTo>
                    <a:pt x="31151" y="0"/>
                  </a:moveTo>
                  <a:lnTo>
                    <a:pt x="3307134" y="0"/>
                  </a:lnTo>
                  <a:cubicBezTo>
                    <a:pt x="3324338" y="0"/>
                    <a:pt x="3338285" y="13947"/>
                    <a:pt x="3338285" y="31151"/>
                  </a:cubicBezTo>
                  <a:lnTo>
                    <a:pt x="3338285" y="1133262"/>
                  </a:lnTo>
                  <a:cubicBezTo>
                    <a:pt x="3338285" y="1150466"/>
                    <a:pt x="3324338" y="1164413"/>
                    <a:pt x="3307134" y="1164413"/>
                  </a:cubicBezTo>
                  <a:lnTo>
                    <a:pt x="31151" y="1164413"/>
                  </a:lnTo>
                  <a:cubicBezTo>
                    <a:pt x="13947" y="1164413"/>
                    <a:pt x="0" y="1150466"/>
                    <a:pt x="0" y="1133262"/>
                  </a:cubicBezTo>
                  <a:lnTo>
                    <a:pt x="0" y="31151"/>
                  </a:lnTo>
                  <a:cubicBezTo>
                    <a:pt x="0" y="13947"/>
                    <a:pt x="13947" y="0"/>
                    <a:pt x="31151" y="0"/>
                  </a:cubicBezTo>
                  <a:close/>
                </a:path>
              </a:pathLst>
            </a:custGeom>
            <a:solidFill>
              <a:srgbClr val="000000"/>
            </a:solidFill>
          </p:spPr>
        </p:sp>
        <p:sp>
          <p:nvSpPr>
            <p:cNvPr id="4" name="TextBox 4"/>
            <p:cNvSpPr txBox="1"/>
            <p:nvPr/>
          </p:nvSpPr>
          <p:spPr>
            <a:xfrm>
              <a:off x="0" y="-38100"/>
              <a:ext cx="3338285" cy="120251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2701298" y="7809217"/>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AutoShape 6"/>
          <p:cNvSpPr/>
          <p:nvPr/>
        </p:nvSpPr>
        <p:spPr>
          <a:xfrm>
            <a:off x="-260599" y="9061267"/>
            <a:ext cx="7105264" cy="19050"/>
          </a:xfrm>
          <a:prstGeom prst="line">
            <a:avLst/>
          </a:prstGeom>
          <a:ln w="114300" cap="flat">
            <a:solidFill>
              <a:srgbClr val="8A8985"/>
            </a:solidFill>
            <a:prstDash val="solid"/>
            <a:headEnd type="none" w="sm" len="sm"/>
            <a:tailEnd type="none" w="sm" len="sm"/>
          </a:ln>
        </p:spPr>
      </p:sp>
      <p:sp>
        <p:nvSpPr>
          <p:cNvPr id="7" name="AutoShape 7"/>
          <p:cNvSpPr/>
          <p:nvPr/>
        </p:nvSpPr>
        <p:spPr>
          <a:xfrm>
            <a:off x="11430169" y="9061267"/>
            <a:ext cx="7105264" cy="19050"/>
          </a:xfrm>
          <a:prstGeom prst="line">
            <a:avLst/>
          </a:prstGeom>
          <a:ln w="114300" cap="flat">
            <a:solidFill>
              <a:srgbClr val="8A8985"/>
            </a:solidFill>
            <a:prstDash val="solid"/>
            <a:headEnd type="none" w="sm" len="sm"/>
            <a:tailEnd type="none" w="sm" len="sm"/>
          </a:ln>
        </p:spPr>
      </p:sp>
      <p:sp>
        <p:nvSpPr>
          <p:cNvPr id="8" name="Freeform 8"/>
          <p:cNvSpPr/>
          <p:nvPr/>
        </p:nvSpPr>
        <p:spPr>
          <a:xfrm>
            <a:off x="-2175607" y="0"/>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3828806" y="4227465"/>
            <a:ext cx="10630387" cy="1495813"/>
          </a:xfrm>
          <a:prstGeom prst="rect">
            <a:avLst/>
          </a:prstGeom>
        </p:spPr>
        <p:txBody>
          <a:bodyPr lIns="0" tIns="0" rIns="0" bIns="0" rtlCol="0" anchor="t">
            <a:spAutoFit/>
          </a:bodyPr>
          <a:lstStyle/>
          <a:p>
            <a:pPr algn="l">
              <a:lnSpc>
                <a:spcPts val="12197"/>
              </a:lnSpc>
            </a:pPr>
            <a:r>
              <a:rPr lang="en-US" sz="8712">
                <a:solidFill>
                  <a:srgbClr val="F6F3EB"/>
                </a:solidFill>
                <a:latin typeface="Gagalin"/>
                <a:ea typeface="Gagalin"/>
                <a:cs typeface="Gagalin"/>
                <a:sym typeface="Gagalin"/>
              </a:rPr>
              <a:t>Coderate matching</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sp>
        <p:nvSpPr>
          <p:cNvPr id="2" name="Freeform 2"/>
          <p:cNvSpPr/>
          <p:nvPr/>
        </p:nvSpPr>
        <p:spPr>
          <a:xfrm>
            <a:off x="5969367" y="5642576"/>
            <a:ext cx="5075816" cy="1701011"/>
          </a:xfrm>
          <a:custGeom>
            <a:avLst/>
            <a:gdLst/>
            <a:ahLst/>
            <a:cxnLst/>
            <a:rect l="l" t="t" r="r" b="b"/>
            <a:pathLst>
              <a:path w="5075816" h="1701011">
                <a:moveTo>
                  <a:pt x="0" y="0"/>
                </a:moveTo>
                <a:lnTo>
                  <a:pt x="5075816" y="0"/>
                </a:lnTo>
                <a:lnTo>
                  <a:pt x="5075816" y="1701010"/>
                </a:lnTo>
                <a:lnTo>
                  <a:pt x="0" y="1701010"/>
                </a:lnTo>
                <a:lnTo>
                  <a:pt x="0" y="0"/>
                </a:lnTo>
                <a:close/>
              </a:path>
            </a:pathLst>
          </a:custGeom>
          <a:blipFill>
            <a:blip r:embed="rId2"/>
            <a:stretch>
              <a:fillRect/>
            </a:stretch>
          </a:blipFill>
        </p:spPr>
      </p:sp>
      <p:sp>
        <p:nvSpPr>
          <p:cNvPr id="3" name="TextBox 3"/>
          <p:cNvSpPr txBox="1"/>
          <p:nvPr/>
        </p:nvSpPr>
        <p:spPr>
          <a:xfrm>
            <a:off x="124769" y="971550"/>
            <a:ext cx="17401292" cy="1011214"/>
          </a:xfrm>
          <a:prstGeom prst="rect">
            <a:avLst/>
          </a:prstGeom>
        </p:spPr>
        <p:txBody>
          <a:bodyPr lIns="0" tIns="0" rIns="0" bIns="0" rtlCol="0" anchor="t">
            <a:spAutoFit/>
          </a:bodyPr>
          <a:lstStyle/>
          <a:p>
            <a:pPr marL="634408" lvl="1" indent="-317204" algn="l">
              <a:lnSpc>
                <a:spcPts val="4113"/>
              </a:lnSpc>
              <a:buFont typeface="Arial"/>
              <a:buChar char="•"/>
            </a:pPr>
            <a:r>
              <a:rPr lang="en-US" sz="2938">
                <a:solidFill>
                  <a:srgbClr val="FFFFFF"/>
                </a:solidFill>
                <a:latin typeface="Canva Sans"/>
                <a:ea typeface="Canva Sans"/>
                <a:cs typeface="Canva Sans"/>
                <a:sym typeface="Canva Sans"/>
              </a:rPr>
              <a:t>Rate matching is an essential method used with  LDPC codes to tailor the code rate according</a:t>
            </a:r>
          </a:p>
          <a:p>
            <a:pPr algn="l">
              <a:lnSpc>
                <a:spcPts val="4113"/>
              </a:lnSpc>
            </a:pPr>
            <a:r>
              <a:rPr lang="en-US" sz="2938">
                <a:solidFill>
                  <a:srgbClr val="FFFFFF"/>
                </a:solidFill>
                <a:latin typeface="Canva Sans"/>
                <a:ea typeface="Canva Sans"/>
                <a:cs typeface="Canva Sans"/>
                <a:sym typeface="Canva Sans"/>
              </a:rPr>
              <a:t>       to the desired transmission rate of a communication system.</a:t>
            </a:r>
          </a:p>
        </p:txBody>
      </p:sp>
      <p:sp>
        <p:nvSpPr>
          <p:cNvPr id="4" name="TextBox 4"/>
          <p:cNvSpPr txBox="1"/>
          <p:nvPr/>
        </p:nvSpPr>
        <p:spPr>
          <a:xfrm>
            <a:off x="0" y="2517914"/>
            <a:ext cx="17014550" cy="3124661"/>
          </a:xfrm>
          <a:prstGeom prst="rect">
            <a:avLst/>
          </a:prstGeom>
        </p:spPr>
        <p:txBody>
          <a:bodyPr lIns="0" tIns="0" rIns="0" bIns="0" rtlCol="0" anchor="t">
            <a:spAutoFit/>
          </a:bodyPr>
          <a:lstStyle/>
          <a:p>
            <a:pPr marL="643780" lvl="1" indent="-321890" algn="l">
              <a:lnSpc>
                <a:spcPts val="4174"/>
              </a:lnSpc>
              <a:buFont typeface="Arial"/>
              <a:buChar char="•"/>
            </a:pPr>
            <a:r>
              <a:rPr lang="en-US" sz="2981">
                <a:solidFill>
                  <a:srgbClr val="FFFFFF"/>
                </a:solidFill>
                <a:latin typeface="Canva Sans"/>
                <a:ea typeface="Canva Sans"/>
                <a:cs typeface="Canva Sans"/>
                <a:sym typeface="Canva Sans"/>
              </a:rPr>
              <a:t>Assume we start with a base matrix of dimensions m×n and apply an expansion factor z. </a:t>
            </a:r>
          </a:p>
          <a:p>
            <a:pPr algn="l">
              <a:lnSpc>
                <a:spcPts val="4174"/>
              </a:lnSpc>
            </a:pPr>
            <a:r>
              <a:rPr lang="en-US" sz="2981">
                <a:solidFill>
                  <a:srgbClr val="FFFFFF"/>
                </a:solidFill>
                <a:latin typeface="Canva Sans"/>
                <a:ea typeface="Canva Sans"/>
                <a:cs typeface="Canva Sans"/>
                <a:sym typeface="Canva Sans"/>
              </a:rPr>
              <a:t>      This results in a codeword length of n⋅z.</a:t>
            </a:r>
          </a:p>
          <a:p>
            <a:pPr algn="l">
              <a:lnSpc>
                <a:spcPts val="4174"/>
              </a:lnSpc>
            </a:pPr>
            <a:endParaRPr lang="en-US" sz="2981">
              <a:solidFill>
                <a:srgbClr val="FFFFFF"/>
              </a:solidFill>
              <a:latin typeface="Canva Sans"/>
              <a:ea typeface="Canva Sans"/>
              <a:cs typeface="Canva Sans"/>
              <a:sym typeface="Canva Sans"/>
            </a:endParaRPr>
          </a:p>
          <a:p>
            <a:pPr marL="643780" lvl="1" indent="-321890" algn="l">
              <a:lnSpc>
                <a:spcPts val="4174"/>
              </a:lnSpc>
              <a:buFont typeface="Arial"/>
              <a:buChar char="•"/>
            </a:pPr>
            <a:r>
              <a:rPr lang="en-US" sz="2981">
                <a:solidFill>
                  <a:srgbClr val="FFFFFF"/>
                </a:solidFill>
                <a:latin typeface="Canva Sans"/>
                <a:ea typeface="Canva Sans"/>
                <a:cs typeface="Canva Sans"/>
                <a:sym typeface="Canva Sans"/>
              </a:rPr>
              <a:t>Typically, the first 2z bits of the n⋅z total bits are punctured, leaving us</a:t>
            </a:r>
          </a:p>
          <a:p>
            <a:pPr algn="l">
              <a:lnSpc>
                <a:spcPts val="4174"/>
              </a:lnSpc>
            </a:pPr>
            <a:r>
              <a:rPr lang="en-US" sz="2981">
                <a:solidFill>
                  <a:srgbClr val="FFFFFF"/>
                </a:solidFill>
                <a:latin typeface="Canva Sans"/>
                <a:ea typeface="Canva Sans"/>
                <a:cs typeface="Canva Sans"/>
                <a:sym typeface="Canva Sans"/>
              </a:rPr>
              <a:t>        with (n−2)⋅z bits to work with.</a:t>
            </a:r>
          </a:p>
          <a:p>
            <a:pPr algn="ctr">
              <a:lnSpc>
                <a:spcPts val="4174"/>
              </a:lnSpc>
            </a:pPr>
            <a:endParaRPr lang="en-US" sz="2981">
              <a:solidFill>
                <a:srgbClr val="FFFFFF"/>
              </a:solidFill>
              <a:latin typeface="Canva Sans"/>
              <a:ea typeface="Canva Sans"/>
              <a:cs typeface="Canva Sans"/>
              <a:sym typeface="Canva Sans"/>
            </a:endParaRPr>
          </a:p>
        </p:txBody>
      </p:sp>
      <p:sp>
        <p:nvSpPr>
          <p:cNvPr id="5" name="TextBox 5"/>
          <p:cNvSpPr txBox="1"/>
          <p:nvPr/>
        </p:nvSpPr>
        <p:spPr>
          <a:xfrm>
            <a:off x="249538" y="8158480"/>
            <a:ext cx="14091773" cy="1099820"/>
          </a:xfrm>
          <a:prstGeom prst="rect">
            <a:avLst/>
          </a:prstGeom>
        </p:spPr>
        <p:txBody>
          <a:bodyPr lIns="0" tIns="0" rIns="0" bIns="0" rtlCol="0" anchor="t">
            <a:spAutoFit/>
          </a:bodyPr>
          <a:lstStyle/>
          <a:p>
            <a:pPr marL="690881" lvl="1" indent="-345440" algn="l">
              <a:lnSpc>
                <a:spcPts val="4480"/>
              </a:lnSpc>
              <a:buFont typeface="Arial"/>
              <a:buChar char="•"/>
            </a:pPr>
            <a:r>
              <a:rPr lang="en-US" sz="3200">
                <a:solidFill>
                  <a:srgbClr val="FFFFFF"/>
                </a:solidFill>
                <a:latin typeface="Canva Sans"/>
                <a:ea typeface="Canva Sans"/>
                <a:cs typeface="Canva Sans"/>
                <a:sym typeface="Canva Sans"/>
              </a:rPr>
              <a:t>Let’s say we want to achieve a code rate of x/y and now to  do this assume we are punturing (a*z) bits out of the (n-2)*z bits left.</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sp>
        <p:nvSpPr>
          <p:cNvPr id="2" name="Freeform 2"/>
          <p:cNvSpPr/>
          <p:nvPr/>
        </p:nvSpPr>
        <p:spPr>
          <a:xfrm>
            <a:off x="12701298" y="7809217"/>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260599" y="9061267"/>
            <a:ext cx="7105264" cy="19050"/>
          </a:xfrm>
          <a:prstGeom prst="line">
            <a:avLst/>
          </a:prstGeom>
          <a:ln w="114300" cap="flat">
            <a:solidFill>
              <a:srgbClr val="8A8985"/>
            </a:solidFill>
            <a:prstDash val="solid"/>
            <a:headEnd type="none" w="sm" len="sm"/>
            <a:tailEnd type="none" w="sm" len="sm"/>
          </a:ln>
        </p:spPr>
      </p:sp>
      <p:sp>
        <p:nvSpPr>
          <p:cNvPr id="4" name="AutoShape 4"/>
          <p:cNvSpPr/>
          <p:nvPr/>
        </p:nvSpPr>
        <p:spPr>
          <a:xfrm>
            <a:off x="11430169" y="9061267"/>
            <a:ext cx="7105264" cy="19050"/>
          </a:xfrm>
          <a:prstGeom prst="line">
            <a:avLst/>
          </a:prstGeom>
          <a:ln w="114300" cap="flat">
            <a:solidFill>
              <a:srgbClr val="8A8985"/>
            </a:solidFill>
            <a:prstDash val="solid"/>
            <a:headEnd type="none" w="sm" len="sm"/>
            <a:tailEnd type="none" w="sm" len="sm"/>
          </a:ln>
        </p:spPr>
      </p:sp>
      <p:sp>
        <p:nvSpPr>
          <p:cNvPr id="5" name="Freeform 5"/>
          <p:cNvSpPr/>
          <p:nvPr/>
        </p:nvSpPr>
        <p:spPr>
          <a:xfrm>
            <a:off x="-2175607" y="0"/>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228158" y="3173073"/>
            <a:ext cx="17831683" cy="1099820"/>
          </a:xfrm>
          <a:prstGeom prst="rect">
            <a:avLst/>
          </a:prstGeom>
        </p:spPr>
        <p:txBody>
          <a:bodyPr lIns="0" tIns="0" rIns="0" bIns="0" rtlCol="0" anchor="t">
            <a:spAutoFit/>
          </a:bodyPr>
          <a:lstStyle/>
          <a:p>
            <a:pPr marL="690881" lvl="1" indent="-345440" algn="l">
              <a:lnSpc>
                <a:spcPts val="4480"/>
              </a:lnSpc>
              <a:buFont typeface="Arial"/>
              <a:buChar char="•"/>
            </a:pPr>
            <a:r>
              <a:rPr lang="en-US" sz="3200">
                <a:solidFill>
                  <a:srgbClr val="FFFFFF"/>
                </a:solidFill>
                <a:latin typeface="Canva Sans"/>
                <a:ea typeface="Canva Sans"/>
                <a:cs typeface="Canva Sans"/>
                <a:sym typeface="Canva Sans"/>
              </a:rPr>
              <a:t>So here the number of message bits is (n-m)*z bits and from the equation above we can calculate the number of parity bits required.</a:t>
            </a:r>
          </a:p>
        </p:txBody>
      </p:sp>
      <p:sp>
        <p:nvSpPr>
          <p:cNvPr id="7" name="TextBox 7"/>
          <p:cNvSpPr txBox="1"/>
          <p:nvPr/>
        </p:nvSpPr>
        <p:spPr>
          <a:xfrm>
            <a:off x="302738" y="5076825"/>
            <a:ext cx="17682525" cy="3374953"/>
          </a:xfrm>
          <a:prstGeom prst="rect">
            <a:avLst/>
          </a:prstGeom>
        </p:spPr>
        <p:txBody>
          <a:bodyPr lIns="0" tIns="0" rIns="0" bIns="0" rtlCol="0" anchor="t">
            <a:spAutoFit/>
          </a:bodyPr>
          <a:lstStyle/>
          <a:p>
            <a:pPr algn="l">
              <a:lnSpc>
                <a:spcPts val="4413"/>
              </a:lnSpc>
            </a:pPr>
            <a:r>
              <a:rPr lang="en-US" sz="3152">
                <a:solidFill>
                  <a:srgbClr val="FFFFFF"/>
                </a:solidFill>
                <a:latin typeface="Canva Sans"/>
                <a:ea typeface="Canva Sans"/>
                <a:cs typeface="Canva Sans"/>
                <a:sym typeface="Canva Sans"/>
              </a:rPr>
              <a:t>Using this information, we can determine the dimensions of the parity-check matrix H:</a:t>
            </a:r>
          </a:p>
          <a:p>
            <a:pPr marL="680695" lvl="1" indent="-340348" algn="l">
              <a:lnSpc>
                <a:spcPts val="4413"/>
              </a:lnSpc>
              <a:buFont typeface="Arial"/>
              <a:buChar char="•"/>
            </a:pPr>
            <a:r>
              <a:rPr lang="en-US" sz="3152">
                <a:solidFill>
                  <a:srgbClr val="FFFFFF"/>
                </a:solidFill>
                <a:latin typeface="Canva Sans"/>
                <a:ea typeface="Canva Sans"/>
                <a:cs typeface="Canva Sans"/>
                <a:sym typeface="Canva Sans"/>
              </a:rPr>
              <a:t>Number of rows = Number of parity bits (from the equation above)</a:t>
            </a:r>
          </a:p>
          <a:p>
            <a:pPr marL="680695" lvl="1" indent="-340348" algn="l">
              <a:lnSpc>
                <a:spcPts val="4413"/>
              </a:lnSpc>
              <a:buFont typeface="Arial"/>
              <a:buChar char="•"/>
            </a:pPr>
            <a:r>
              <a:rPr lang="en-US" sz="3152">
                <a:solidFill>
                  <a:srgbClr val="FFFFFF"/>
                </a:solidFill>
                <a:latin typeface="Canva Sans"/>
                <a:ea typeface="Canva Sans"/>
                <a:cs typeface="Canva Sans"/>
                <a:sym typeface="Canva Sans"/>
              </a:rPr>
              <a:t>Number of columns = Calculated number of columns from the equation + 2 (to account for the initially punctured bits)</a:t>
            </a:r>
          </a:p>
          <a:p>
            <a:pPr algn="ctr">
              <a:lnSpc>
                <a:spcPts val="4693"/>
              </a:lnSpc>
            </a:pPr>
            <a:endParaRPr lang="en-US" sz="3152">
              <a:solidFill>
                <a:srgbClr val="FFFFFF"/>
              </a:solidFill>
              <a:latin typeface="Canva Sans"/>
              <a:ea typeface="Canva Sans"/>
              <a:cs typeface="Canva Sans"/>
              <a:sym typeface="Canva Sans"/>
            </a:endParaRPr>
          </a:p>
          <a:p>
            <a:pPr algn="ctr">
              <a:lnSpc>
                <a:spcPts val="4693"/>
              </a:lnSpc>
            </a:pPr>
            <a:endParaRPr lang="en-US" sz="3152">
              <a:solidFill>
                <a:srgbClr val="FFFFFF"/>
              </a:solidFill>
              <a:latin typeface="Canva Sans"/>
              <a:ea typeface="Canva Sans"/>
              <a:cs typeface="Canva Sans"/>
              <a:sym typeface="Canva San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sp>
        <p:nvSpPr>
          <p:cNvPr id="2" name="TextBox 2"/>
          <p:cNvSpPr txBox="1"/>
          <p:nvPr/>
        </p:nvSpPr>
        <p:spPr>
          <a:xfrm>
            <a:off x="201333" y="414415"/>
            <a:ext cx="17157127" cy="580390"/>
          </a:xfrm>
          <a:prstGeom prst="rect">
            <a:avLst/>
          </a:prstGeom>
        </p:spPr>
        <p:txBody>
          <a:bodyPr lIns="0" tIns="0" rIns="0" bIns="0" rtlCol="0" anchor="t">
            <a:spAutoFit/>
          </a:bodyPr>
          <a:lstStyle/>
          <a:p>
            <a:pPr algn="just">
              <a:lnSpc>
                <a:spcPts val="4759"/>
              </a:lnSpc>
            </a:pPr>
            <a:r>
              <a:rPr lang="en-US" sz="3399">
                <a:solidFill>
                  <a:srgbClr val="FFFFFF"/>
                </a:solidFill>
                <a:latin typeface="Canva Sans"/>
                <a:ea typeface="Canva Sans"/>
                <a:cs typeface="Canva Sans"/>
                <a:sym typeface="Canva Sans"/>
              </a:rPr>
              <a:t>Lets take an example</a:t>
            </a:r>
          </a:p>
        </p:txBody>
      </p:sp>
      <p:sp>
        <p:nvSpPr>
          <p:cNvPr id="3" name="TextBox 3"/>
          <p:cNvSpPr txBox="1"/>
          <p:nvPr/>
        </p:nvSpPr>
        <p:spPr>
          <a:xfrm>
            <a:off x="123345" y="1260484"/>
            <a:ext cx="13756562" cy="1780540"/>
          </a:xfrm>
          <a:prstGeom prst="rect">
            <a:avLst/>
          </a:prstGeom>
        </p:spPr>
        <p:txBody>
          <a:bodyPr lIns="0" tIns="0" rIns="0" bIns="0" rtlCol="0" anchor="t">
            <a:spAutoFit/>
          </a:bodyPr>
          <a:lstStyle/>
          <a:p>
            <a:pPr marL="734059" lvl="1" indent="-367030" algn="just">
              <a:lnSpc>
                <a:spcPts val="4759"/>
              </a:lnSpc>
              <a:buFont typeface="Arial"/>
              <a:buChar char="•"/>
            </a:pPr>
            <a:r>
              <a:rPr lang="en-US" sz="3399">
                <a:solidFill>
                  <a:srgbClr val="FFFFFF"/>
                </a:solidFill>
                <a:latin typeface="Canva Sans"/>
                <a:ea typeface="Canva Sans"/>
                <a:cs typeface="Canva Sans"/>
                <a:sym typeface="Canva Sans"/>
              </a:rPr>
              <a:t>If we have a base matrix of  size 46 x 68 , we want to achieve a code rate of ⅔  </a:t>
            </a:r>
          </a:p>
          <a:p>
            <a:pPr algn="just">
              <a:lnSpc>
                <a:spcPts val="4759"/>
              </a:lnSpc>
            </a:pPr>
            <a:endParaRPr lang="en-US" sz="3399">
              <a:solidFill>
                <a:srgbClr val="FFFFFF"/>
              </a:solidFill>
              <a:latin typeface="Canva Sans"/>
              <a:ea typeface="Canva Sans"/>
              <a:cs typeface="Canva Sans"/>
              <a:sym typeface="Canva Sans"/>
            </a:endParaRPr>
          </a:p>
        </p:txBody>
      </p:sp>
      <p:sp>
        <p:nvSpPr>
          <p:cNvPr id="4" name="TextBox 4"/>
          <p:cNvSpPr txBox="1"/>
          <p:nvPr/>
        </p:nvSpPr>
        <p:spPr>
          <a:xfrm>
            <a:off x="123345" y="2592006"/>
            <a:ext cx="18288000" cy="3580765"/>
          </a:xfrm>
          <a:prstGeom prst="rect">
            <a:avLst/>
          </a:prstGeom>
        </p:spPr>
        <p:txBody>
          <a:bodyPr lIns="0" tIns="0" rIns="0" bIns="0" rtlCol="0" anchor="t">
            <a:spAutoFit/>
          </a:bodyPr>
          <a:lstStyle/>
          <a:p>
            <a:pPr marL="734059" lvl="1" indent="-367030" algn="just">
              <a:lnSpc>
                <a:spcPts val="4759"/>
              </a:lnSpc>
              <a:buFont typeface="Arial"/>
              <a:buChar char="•"/>
            </a:pPr>
            <a:r>
              <a:rPr lang="en-US" sz="3399">
                <a:solidFill>
                  <a:srgbClr val="FFFFFF"/>
                </a:solidFill>
                <a:latin typeface="Canva Sans"/>
                <a:ea typeface="Canva Sans"/>
                <a:cs typeface="Canva Sans"/>
                <a:sym typeface="Canva Sans"/>
              </a:rPr>
              <a:t>So , here we can find that n = 68 , m = 46 , x = 2 , y =3</a:t>
            </a:r>
          </a:p>
          <a:p>
            <a:pPr algn="just">
              <a:lnSpc>
                <a:spcPts val="4759"/>
              </a:lnSpc>
            </a:pPr>
            <a:r>
              <a:rPr lang="en-US" sz="3399">
                <a:solidFill>
                  <a:srgbClr val="FFFFFF"/>
                </a:solidFill>
                <a:latin typeface="Canva Sans"/>
                <a:ea typeface="Canva Sans"/>
                <a:cs typeface="Canva Sans"/>
                <a:sym typeface="Canva Sans"/>
              </a:rPr>
              <a:t>       So , now substituting this in the given equation .</a:t>
            </a:r>
          </a:p>
          <a:p>
            <a:pPr algn="just">
              <a:lnSpc>
                <a:spcPts val="4759"/>
              </a:lnSpc>
            </a:pPr>
            <a:r>
              <a:rPr lang="en-US" sz="3399">
                <a:solidFill>
                  <a:srgbClr val="FFFFFF"/>
                </a:solidFill>
                <a:latin typeface="Canva Sans"/>
                <a:ea typeface="Canva Sans"/>
                <a:cs typeface="Canva Sans"/>
                <a:sym typeface="Canva Sans"/>
              </a:rPr>
              <a:t>       we can find that the value of a = 33.</a:t>
            </a:r>
          </a:p>
          <a:p>
            <a:pPr algn="just">
              <a:lnSpc>
                <a:spcPts val="4759"/>
              </a:lnSpc>
            </a:pPr>
            <a:endParaRPr lang="en-US" sz="3399">
              <a:solidFill>
                <a:srgbClr val="FFFFFF"/>
              </a:solidFill>
              <a:latin typeface="Canva Sans"/>
              <a:ea typeface="Canva Sans"/>
              <a:cs typeface="Canva Sans"/>
              <a:sym typeface="Canva Sans"/>
            </a:endParaRPr>
          </a:p>
          <a:p>
            <a:pPr marL="734059" lvl="1" indent="-367030" algn="just">
              <a:lnSpc>
                <a:spcPts val="4759"/>
              </a:lnSpc>
              <a:buFont typeface="Arial"/>
              <a:buChar char="•"/>
            </a:pPr>
            <a:r>
              <a:rPr lang="en-US" sz="3399">
                <a:solidFill>
                  <a:srgbClr val="FFFFFF"/>
                </a:solidFill>
                <a:latin typeface="Canva Sans"/>
                <a:ea typeface="Canva Sans"/>
                <a:cs typeface="Canva Sans"/>
                <a:sym typeface="Canva Sans"/>
              </a:rPr>
              <a:t>we can find that the number of transmitted bits = 66z - 33z as we know if a &gt; 0 we need to remove parity bits.</a:t>
            </a:r>
          </a:p>
        </p:txBody>
      </p:sp>
      <p:sp>
        <p:nvSpPr>
          <p:cNvPr id="5" name="TextBox 5"/>
          <p:cNvSpPr txBox="1"/>
          <p:nvPr/>
        </p:nvSpPr>
        <p:spPr>
          <a:xfrm>
            <a:off x="0" y="6351381"/>
            <a:ext cx="12650026" cy="1180465"/>
          </a:xfrm>
          <a:prstGeom prst="rect">
            <a:avLst/>
          </a:prstGeom>
        </p:spPr>
        <p:txBody>
          <a:bodyPr lIns="0" tIns="0" rIns="0" bIns="0" rtlCol="0" anchor="t">
            <a:spAutoFit/>
          </a:bodyPr>
          <a:lstStyle/>
          <a:p>
            <a:pPr marL="734059" lvl="1" indent="-367030" algn="just">
              <a:lnSpc>
                <a:spcPts val="4759"/>
              </a:lnSpc>
              <a:buFont typeface="Arial"/>
              <a:buChar char="•"/>
            </a:pPr>
            <a:r>
              <a:rPr lang="en-US" sz="3399">
                <a:solidFill>
                  <a:srgbClr val="FFFFFF"/>
                </a:solidFill>
                <a:latin typeface="Canva Sans"/>
                <a:ea typeface="Canva Sans"/>
                <a:cs typeface="Canva Sans"/>
                <a:sym typeface="Canva Sans"/>
              </a:rPr>
              <a:t>In this 33z bits , we can find that 20z bits are information bits and 13z bits are parity bits</a:t>
            </a:r>
          </a:p>
        </p:txBody>
      </p:sp>
      <p:sp>
        <p:nvSpPr>
          <p:cNvPr id="6" name="TextBox 6"/>
          <p:cNvSpPr txBox="1"/>
          <p:nvPr/>
        </p:nvSpPr>
        <p:spPr>
          <a:xfrm>
            <a:off x="0" y="7769971"/>
            <a:ext cx="17579712" cy="1180465"/>
          </a:xfrm>
          <a:prstGeom prst="rect">
            <a:avLst/>
          </a:prstGeom>
        </p:spPr>
        <p:txBody>
          <a:bodyPr lIns="0" tIns="0" rIns="0" bIns="0" rtlCol="0" anchor="t">
            <a:spAutoFit/>
          </a:bodyPr>
          <a:lstStyle/>
          <a:p>
            <a:pPr marL="734059" lvl="1" indent="-367030" algn="just">
              <a:lnSpc>
                <a:spcPts val="4759"/>
              </a:lnSpc>
              <a:buFont typeface="Arial"/>
              <a:buChar char="•"/>
            </a:pPr>
            <a:r>
              <a:rPr lang="en-US" sz="3399">
                <a:solidFill>
                  <a:srgbClr val="FFFFFF"/>
                </a:solidFill>
                <a:latin typeface="Canva Sans"/>
                <a:ea typeface="Canva Sans"/>
                <a:cs typeface="Canva Sans"/>
                <a:sym typeface="Canva Sans"/>
              </a:rPr>
              <a:t>From this , we can see the number of rows in the B matrix is 13 rows </a:t>
            </a:r>
          </a:p>
          <a:p>
            <a:pPr algn="just">
              <a:lnSpc>
                <a:spcPts val="4759"/>
              </a:lnSpc>
            </a:pPr>
            <a:r>
              <a:rPr lang="en-US" sz="3399">
                <a:solidFill>
                  <a:srgbClr val="FFFFFF"/>
                </a:solidFill>
                <a:latin typeface="Canva Sans"/>
                <a:ea typeface="Canva Sans"/>
                <a:cs typeface="Canva Sans"/>
                <a:sym typeface="Canva Sans"/>
              </a:rPr>
              <a:t>       and the number of columns in the B matrix is  33+2 = 35</a:t>
            </a:r>
          </a:p>
        </p:txBody>
      </p:sp>
      <p:sp>
        <p:nvSpPr>
          <p:cNvPr id="7" name="TextBox 7"/>
          <p:cNvSpPr txBox="1"/>
          <p:nvPr/>
        </p:nvSpPr>
        <p:spPr>
          <a:xfrm>
            <a:off x="237942" y="9191625"/>
            <a:ext cx="17083910" cy="580390"/>
          </a:xfrm>
          <a:prstGeom prst="rect">
            <a:avLst/>
          </a:prstGeom>
        </p:spPr>
        <p:txBody>
          <a:bodyPr lIns="0" tIns="0" rIns="0" bIns="0" rtlCol="0" anchor="t">
            <a:spAutoFit/>
          </a:bodyPr>
          <a:lstStyle/>
          <a:p>
            <a:pPr algn="just">
              <a:lnSpc>
                <a:spcPts val="4759"/>
              </a:lnSpc>
            </a:pPr>
            <a:r>
              <a:rPr lang="en-US" sz="3399">
                <a:solidFill>
                  <a:srgbClr val="FFFFFF"/>
                </a:solidFill>
                <a:latin typeface="Canva Sans"/>
                <a:ea typeface="Canva Sans"/>
                <a:cs typeface="Canva Sans"/>
                <a:sym typeface="Canva Sans"/>
              </a:rPr>
              <a:t>So we use 13 x 35 entries from the B matrix for code rate 2/3</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sp>
        <p:nvSpPr>
          <p:cNvPr id="2" name="AutoShape 2"/>
          <p:cNvSpPr/>
          <p:nvPr/>
        </p:nvSpPr>
        <p:spPr>
          <a:xfrm>
            <a:off x="-260599" y="9061267"/>
            <a:ext cx="7105264" cy="19050"/>
          </a:xfrm>
          <a:prstGeom prst="line">
            <a:avLst/>
          </a:prstGeom>
          <a:ln w="114300" cap="flat">
            <a:solidFill>
              <a:srgbClr val="F6F3EB"/>
            </a:solidFill>
            <a:prstDash val="solid"/>
            <a:headEnd type="none" w="sm" len="sm"/>
            <a:tailEnd type="none" w="sm" len="sm"/>
          </a:ln>
        </p:spPr>
      </p:sp>
      <p:sp>
        <p:nvSpPr>
          <p:cNvPr id="3" name="AutoShape 3"/>
          <p:cNvSpPr/>
          <p:nvPr/>
        </p:nvSpPr>
        <p:spPr>
          <a:xfrm>
            <a:off x="11430169" y="9061267"/>
            <a:ext cx="7105264" cy="19050"/>
          </a:xfrm>
          <a:prstGeom prst="line">
            <a:avLst/>
          </a:prstGeom>
          <a:ln w="114300" cap="flat">
            <a:solidFill>
              <a:srgbClr val="F6F3EB"/>
            </a:solidFill>
            <a:prstDash val="solid"/>
            <a:headEnd type="none" w="sm" len="sm"/>
            <a:tailEnd type="none" w="sm" len="sm"/>
          </a:ln>
        </p:spPr>
      </p:sp>
      <p:sp>
        <p:nvSpPr>
          <p:cNvPr id="4" name="TextBox 4"/>
          <p:cNvSpPr txBox="1"/>
          <p:nvPr/>
        </p:nvSpPr>
        <p:spPr>
          <a:xfrm>
            <a:off x="1357634" y="2125882"/>
            <a:ext cx="10072534" cy="6191582"/>
          </a:xfrm>
          <a:prstGeom prst="rect">
            <a:avLst/>
          </a:prstGeom>
        </p:spPr>
        <p:txBody>
          <a:bodyPr lIns="0" tIns="0" rIns="0" bIns="0" rtlCol="0" anchor="t">
            <a:spAutoFit/>
          </a:bodyPr>
          <a:lstStyle/>
          <a:p>
            <a:pPr algn="l">
              <a:lnSpc>
                <a:spcPts val="4929"/>
              </a:lnSpc>
            </a:pPr>
            <a:r>
              <a:rPr lang="en-US" sz="3521">
                <a:solidFill>
                  <a:srgbClr val="FFFFFF"/>
                </a:solidFill>
                <a:latin typeface="Canva Sans"/>
                <a:ea typeface="Canva Sans"/>
                <a:cs typeface="Canva Sans"/>
                <a:sym typeface="Canva Sans"/>
              </a:rPr>
              <a:t>202301282     HRIDAY ASNANI</a:t>
            </a:r>
          </a:p>
          <a:p>
            <a:pPr algn="l">
              <a:lnSpc>
                <a:spcPts val="4929"/>
              </a:lnSpc>
            </a:pPr>
            <a:r>
              <a:rPr lang="en-US" sz="3521">
                <a:solidFill>
                  <a:srgbClr val="FFFFFF"/>
                </a:solidFill>
                <a:latin typeface="Canva Sans"/>
                <a:ea typeface="Canva Sans"/>
                <a:cs typeface="Canva Sans"/>
                <a:sym typeface="Canva Sans"/>
              </a:rPr>
              <a:t>202301401     DHRUVI JOBANPUTRA</a:t>
            </a:r>
          </a:p>
          <a:p>
            <a:pPr algn="l">
              <a:lnSpc>
                <a:spcPts val="4929"/>
              </a:lnSpc>
            </a:pPr>
            <a:r>
              <a:rPr lang="en-US" sz="3521">
                <a:solidFill>
                  <a:srgbClr val="FFFFFF"/>
                </a:solidFill>
                <a:latin typeface="Canva Sans"/>
                <a:ea typeface="Canva Sans"/>
                <a:cs typeface="Canva Sans"/>
                <a:sym typeface="Canva Sans"/>
              </a:rPr>
              <a:t>202301402     MEGH DINESHBHAI BAVARVA</a:t>
            </a:r>
          </a:p>
          <a:p>
            <a:pPr algn="l">
              <a:lnSpc>
                <a:spcPts val="4929"/>
              </a:lnSpc>
            </a:pPr>
            <a:r>
              <a:rPr lang="en-US" sz="3521">
                <a:solidFill>
                  <a:srgbClr val="FFFFFF"/>
                </a:solidFill>
                <a:latin typeface="Canva Sans"/>
                <a:ea typeface="Canva Sans"/>
                <a:cs typeface="Canva Sans"/>
                <a:sym typeface="Canva Sans"/>
              </a:rPr>
              <a:t>202301403    SHOBHITCHANDRA CHAUDHARI</a:t>
            </a:r>
          </a:p>
          <a:p>
            <a:pPr algn="l">
              <a:lnSpc>
                <a:spcPts val="4929"/>
              </a:lnSpc>
            </a:pPr>
            <a:r>
              <a:rPr lang="en-US" sz="3521">
                <a:solidFill>
                  <a:srgbClr val="FFFFFF"/>
                </a:solidFill>
                <a:latin typeface="Canva Sans"/>
                <a:ea typeface="Canva Sans"/>
                <a:cs typeface="Canva Sans"/>
                <a:sym typeface="Canva Sans"/>
              </a:rPr>
              <a:t>202301404    RAMANI DARSHIT</a:t>
            </a:r>
          </a:p>
          <a:p>
            <a:pPr algn="l">
              <a:lnSpc>
                <a:spcPts val="4929"/>
              </a:lnSpc>
            </a:pPr>
            <a:r>
              <a:rPr lang="en-US" sz="3521">
                <a:solidFill>
                  <a:srgbClr val="FFFFFF"/>
                </a:solidFill>
                <a:latin typeface="Canva Sans"/>
                <a:ea typeface="Canva Sans"/>
                <a:cs typeface="Canva Sans"/>
                <a:sym typeface="Canva Sans"/>
              </a:rPr>
              <a:t>202301405    TANISH TANAWALA</a:t>
            </a:r>
          </a:p>
          <a:p>
            <a:pPr algn="l">
              <a:lnSpc>
                <a:spcPts val="4929"/>
              </a:lnSpc>
            </a:pPr>
            <a:r>
              <a:rPr lang="en-US" sz="3521">
                <a:solidFill>
                  <a:srgbClr val="FFFFFF"/>
                </a:solidFill>
                <a:latin typeface="Canva Sans"/>
                <a:ea typeface="Canva Sans"/>
                <a:cs typeface="Canva Sans"/>
                <a:sym typeface="Canva Sans"/>
              </a:rPr>
              <a:t>202301406    KHUSHI PANDYA</a:t>
            </a:r>
          </a:p>
          <a:p>
            <a:pPr algn="l">
              <a:lnSpc>
                <a:spcPts val="4929"/>
              </a:lnSpc>
            </a:pPr>
            <a:r>
              <a:rPr lang="en-US" sz="3521">
                <a:solidFill>
                  <a:srgbClr val="FFFFFF"/>
                </a:solidFill>
                <a:latin typeface="Canva Sans"/>
                <a:ea typeface="Canva Sans"/>
                <a:cs typeface="Canva Sans"/>
                <a:sym typeface="Canva Sans"/>
              </a:rPr>
              <a:t>202301407    KARTHIK RAMAN BALAMURUGAN</a:t>
            </a:r>
          </a:p>
          <a:p>
            <a:pPr algn="l">
              <a:lnSpc>
                <a:spcPts val="4929"/>
              </a:lnSpc>
            </a:pPr>
            <a:r>
              <a:rPr lang="en-US" sz="3521">
                <a:solidFill>
                  <a:srgbClr val="FFFFFF"/>
                </a:solidFill>
                <a:latin typeface="Canva Sans"/>
                <a:ea typeface="Canva Sans"/>
                <a:cs typeface="Canva Sans"/>
                <a:sym typeface="Canva Sans"/>
              </a:rPr>
              <a:t>202301408   VRAJ PATEL</a:t>
            </a:r>
          </a:p>
          <a:p>
            <a:pPr algn="l">
              <a:lnSpc>
                <a:spcPts val="4929"/>
              </a:lnSpc>
            </a:pPr>
            <a:r>
              <a:rPr lang="en-US" sz="3521">
                <a:solidFill>
                  <a:srgbClr val="FFFFFF"/>
                </a:solidFill>
                <a:latin typeface="Canva Sans"/>
                <a:ea typeface="Canva Sans"/>
                <a:cs typeface="Canva Sans"/>
                <a:sym typeface="Canva Sans"/>
              </a:rPr>
              <a:t>202301409   KIRTAN CHAUHAN</a:t>
            </a:r>
          </a:p>
        </p:txBody>
      </p:sp>
      <p:sp>
        <p:nvSpPr>
          <p:cNvPr id="5" name="Freeform 5"/>
          <p:cNvSpPr/>
          <p:nvPr/>
        </p:nvSpPr>
        <p:spPr>
          <a:xfrm>
            <a:off x="12794636" y="2076531"/>
            <a:ext cx="3575789" cy="6356958"/>
          </a:xfrm>
          <a:custGeom>
            <a:avLst/>
            <a:gdLst/>
            <a:ahLst/>
            <a:cxnLst/>
            <a:rect l="l" t="t" r="r" b="b"/>
            <a:pathLst>
              <a:path w="3575789" h="6356958">
                <a:moveTo>
                  <a:pt x="0" y="0"/>
                </a:moveTo>
                <a:lnTo>
                  <a:pt x="3575789" y="0"/>
                </a:lnTo>
                <a:lnTo>
                  <a:pt x="3575789" y="6356958"/>
                </a:lnTo>
                <a:lnTo>
                  <a:pt x="0" y="6356958"/>
                </a:lnTo>
                <a:lnTo>
                  <a:pt x="0" y="0"/>
                </a:lnTo>
                <a:close/>
              </a:path>
            </a:pathLst>
          </a:custGeom>
          <a:blipFill>
            <a:blip r:embed="rId2"/>
            <a:stretch>
              <a:fillRect/>
            </a:stretch>
          </a:blipFill>
        </p:spPr>
      </p:sp>
      <p:sp>
        <p:nvSpPr>
          <p:cNvPr id="6" name="TextBox 6"/>
          <p:cNvSpPr txBox="1"/>
          <p:nvPr/>
        </p:nvSpPr>
        <p:spPr>
          <a:xfrm>
            <a:off x="6113602" y="427672"/>
            <a:ext cx="5143553" cy="1078231"/>
          </a:xfrm>
          <a:prstGeom prst="rect">
            <a:avLst/>
          </a:prstGeom>
        </p:spPr>
        <p:txBody>
          <a:bodyPr lIns="0" tIns="0" rIns="0" bIns="0" rtlCol="0" anchor="t">
            <a:spAutoFit/>
          </a:bodyPr>
          <a:lstStyle/>
          <a:p>
            <a:pPr algn="ctr">
              <a:lnSpc>
                <a:spcPts val="8819"/>
              </a:lnSpc>
            </a:pPr>
            <a:r>
              <a:rPr lang="en-US" sz="6299" u="sng">
                <a:solidFill>
                  <a:srgbClr val="FFFFFF"/>
                </a:solidFill>
                <a:latin typeface="Gagalin"/>
                <a:ea typeface="Gagalin"/>
                <a:cs typeface="Gagalin"/>
                <a:sym typeface="Gagalin"/>
              </a:rPr>
              <a:t>TEAM MEMBERS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grpSp>
        <p:nvGrpSpPr>
          <p:cNvPr id="2" name="Group 2"/>
          <p:cNvGrpSpPr/>
          <p:nvPr/>
        </p:nvGrpSpPr>
        <p:grpSpPr>
          <a:xfrm>
            <a:off x="1998145" y="2932935"/>
            <a:ext cx="12675050" cy="4421131"/>
            <a:chOff x="0" y="0"/>
            <a:chExt cx="3338285" cy="1164413"/>
          </a:xfrm>
        </p:grpSpPr>
        <p:sp>
          <p:nvSpPr>
            <p:cNvPr id="3" name="Freeform 3"/>
            <p:cNvSpPr/>
            <p:nvPr/>
          </p:nvSpPr>
          <p:spPr>
            <a:xfrm>
              <a:off x="0" y="0"/>
              <a:ext cx="3338285" cy="1164413"/>
            </a:xfrm>
            <a:custGeom>
              <a:avLst/>
              <a:gdLst/>
              <a:ahLst/>
              <a:cxnLst/>
              <a:rect l="l" t="t" r="r" b="b"/>
              <a:pathLst>
                <a:path w="3338285" h="1164413">
                  <a:moveTo>
                    <a:pt x="31151" y="0"/>
                  </a:moveTo>
                  <a:lnTo>
                    <a:pt x="3307134" y="0"/>
                  </a:lnTo>
                  <a:cubicBezTo>
                    <a:pt x="3324338" y="0"/>
                    <a:pt x="3338285" y="13947"/>
                    <a:pt x="3338285" y="31151"/>
                  </a:cubicBezTo>
                  <a:lnTo>
                    <a:pt x="3338285" y="1133262"/>
                  </a:lnTo>
                  <a:cubicBezTo>
                    <a:pt x="3338285" y="1150466"/>
                    <a:pt x="3324338" y="1164413"/>
                    <a:pt x="3307134" y="1164413"/>
                  </a:cubicBezTo>
                  <a:lnTo>
                    <a:pt x="31151" y="1164413"/>
                  </a:lnTo>
                  <a:cubicBezTo>
                    <a:pt x="13947" y="1164413"/>
                    <a:pt x="0" y="1150466"/>
                    <a:pt x="0" y="1133262"/>
                  </a:cubicBezTo>
                  <a:lnTo>
                    <a:pt x="0" y="31151"/>
                  </a:lnTo>
                  <a:cubicBezTo>
                    <a:pt x="0" y="13947"/>
                    <a:pt x="13947" y="0"/>
                    <a:pt x="31151" y="0"/>
                  </a:cubicBezTo>
                  <a:close/>
                </a:path>
              </a:pathLst>
            </a:custGeom>
            <a:solidFill>
              <a:srgbClr val="000000"/>
            </a:solidFill>
          </p:spPr>
        </p:sp>
        <p:sp>
          <p:nvSpPr>
            <p:cNvPr id="4" name="TextBox 4"/>
            <p:cNvSpPr txBox="1"/>
            <p:nvPr/>
          </p:nvSpPr>
          <p:spPr>
            <a:xfrm>
              <a:off x="0" y="-38100"/>
              <a:ext cx="3338285" cy="120251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659455" y="0"/>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2223245" y="4013376"/>
            <a:ext cx="12675050" cy="1477017"/>
          </a:xfrm>
          <a:prstGeom prst="rect">
            <a:avLst/>
          </a:prstGeom>
        </p:spPr>
        <p:txBody>
          <a:bodyPr lIns="0" tIns="0" rIns="0" bIns="0" rtlCol="0" anchor="t">
            <a:spAutoFit/>
          </a:bodyPr>
          <a:lstStyle/>
          <a:p>
            <a:pPr algn="ctr">
              <a:lnSpc>
                <a:spcPts val="12039"/>
              </a:lnSpc>
            </a:pPr>
            <a:r>
              <a:rPr lang="en-US" sz="8599">
                <a:solidFill>
                  <a:srgbClr val="FFFFFF"/>
                </a:solidFill>
                <a:latin typeface="Gagalin"/>
                <a:ea typeface="Gagalin"/>
                <a:cs typeface="Gagalin"/>
                <a:sym typeface="Gagalin"/>
              </a:rPr>
              <a:t>modulation and awgn</a:t>
            </a:r>
          </a:p>
        </p:txBody>
      </p:sp>
      <p:sp>
        <p:nvSpPr>
          <p:cNvPr id="7" name="Freeform 7"/>
          <p:cNvSpPr/>
          <p:nvPr/>
        </p:nvSpPr>
        <p:spPr>
          <a:xfrm>
            <a:off x="11648223" y="7809217"/>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AutoShape 8"/>
          <p:cNvSpPr/>
          <p:nvPr/>
        </p:nvSpPr>
        <p:spPr>
          <a:xfrm>
            <a:off x="-260599" y="9061267"/>
            <a:ext cx="7105264" cy="19050"/>
          </a:xfrm>
          <a:prstGeom prst="line">
            <a:avLst/>
          </a:prstGeom>
          <a:ln w="114300" cap="flat">
            <a:solidFill>
              <a:srgbClr val="8A8985"/>
            </a:solidFill>
            <a:prstDash val="solid"/>
            <a:headEnd type="none" w="sm" len="sm"/>
            <a:tailEnd type="none" w="sm" len="sm"/>
          </a:ln>
        </p:spPr>
      </p:sp>
      <p:sp>
        <p:nvSpPr>
          <p:cNvPr id="9" name="AutoShape 9"/>
          <p:cNvSpPr/>
          <p:nvPr/>
        </p:nvSpPr>
        <p:spPr>
          <a:xfrm>
            <a:off x="11120562" y="9070792"/>
            <a:ext cx="7105264" cy="19050"/>
          </a:xfrm>
          <a:prstGeom prst="line">
            <a:avLst/>
          </a:prstGeom>
          <a:ln w="114300" cap="flat">
            <a:solidFill>
              <a:srgbClr val="8A8985"/>
            </a:solidFill>
            <a:prstDash val="solid"/>
            <a:headEnd type="none" w="sm" len="sm"/>
            <a:tailEnd type="none" w="sm" len="sm"/>
          </a:ln>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sp>
        <p:nvSpPr>
          <p:cNvPr id="2" name="Freeform 2"/>
          <p:cNvSpPr/>
          <p:nvPr/>
        </p:nvSpPr>
        <p:spPr>
          <a:xfrm>
            <a:off x="2768160" y="2319025"/>
            <a:ext cx="12751680" cy="2632605"/>
          </a:xfrm>
          <a:custGeom>
            <a:avLst/>
            <a:gdLst/>
            <a:ahLst/>
            <a:cxnLst/>
            <a:rect l="l" t="t" r="r" b="b"/>
            <a:pathLst>
              <a:path w="12751680" h="2632605">
                <a:moveTo>
                  <a:pt x="0" y="0"/>
                </a:moveTo>
                <a:lnTo>
                  <a:pt x="12751680" y="0"/>
                </a:lnTo>
                <a:lnTo>
                  <a:pt x="12751680" y="2632605"/>
                </a:lnTo>
                <a:lnTo>
                  <a:pt x="0" y="2632605"/>
                </a:lnTo>
                <a:lnTo>
                  <a:pt x="0" y="0"/>
                </a:lnTo>
                <a:close/>
              </a:path>
            </a:pathLst>
          </a:custGeom>
          <a:blipFill>
            <a:blip r:embed="rId2"/>
            <a:stretch>
              <a:fillRect/>
            </a:stretch>
          </a:blipFill>
        </p:spPr>
      </p:sp>
      <p:sp>
        <p:nvSpPr>
          <p:cNvPr id="3" name="TextBox 3"/>
          <p:cNvSpPr txBox="1"/>
          <p:nvPr/>
        </p:nvSpPr>
        <p:spPr>
          <a:xfrm>
            <a:off x="1918815" y="279315"/>
            <a:ext cx="14450369" cy="2334896"/>
          </a:xfrm>
          <a:prstGeom prst="rect">
            <a:avLst/>
          </a:prstGeom>
        </p:spPr>
        <p:txBody>
          <a:bodyPr lIns="0" tIns="0" rIns="0" bIns="0" rtlCol="0" anchor="t">
            <a:spAutoFit/>
          </a:bodyPr>
          <a:lstStyle/>
          <a:p>
            <a:pPr algn="ctr">
              <a:lnSpc>
                <a:spcPts val="9379"/>
              </a:lnSpc>
            </a:pPr>
            <a:r>
              <a:rPr lang="en-US" sz="6699" u="sng">
                <a:solidFill>
                  <a:srgbClr val="FFFFFF"/>
                </a:solidFill>
                <a:latin typeface="Gagalin"/>
                <a:ea typeface="Gagalin"/>
                <a:cs typeface="Gagalin"/>
                <a:sym typeface="Gagalin"/>
              </a:rPr>
              <a:t>Modulation over AWGN channel :</a:t>
            </a:r>
          </a:p>
          <a:p>
            <a:pPr algn="ctr">
              <a:lnSpc>
                <a:spcPts val="9379"/>
              </a:lnSpc>
            </a:pPr>
            <a:endParaRPr lang="en-US" sz="6699" u="sng">
              <a:solidFill>
                <a:srgbClr val="FFFFFF"/>
              </a:solidFill>
              <a:latin typeface="Gagalin"/>
              <a:ea typeface="Gagalin"/>
              <a:cs typeface="Gagalin"/>
              <a:sym typeface="Gagalin"/>
            </a:endParaRPr>
          </a:p>
        </p:txBody>
      </p:sp>
      <p:sp>
        <p:nvSpPr>
          <p:cNvPr id="4" name="TextBox 4"/>
          <p:cNvSpPr txBox="1"/>
          <p:nvPr/>
        </p:nvSpPr>
        <p:spPr>
          <a:xfrm>
            <a:off x="2768160" y="5218430"/>
            <a:ext cx="11902798" cy="4039870"/>
          </a:xfrm>
          <a:prstGeom prst="rect">
            <a:avLst/>
          </a:prstGeom>
        </p:spPr>
        <p:txBody>
          <a:bodyPr lIns="0" tIns="0" rIns="0" bIns="0" rtlCol="0" anchor="t">
            <a:spAutoFit/>
          </a:bodyPr>
          <a:lstStyle/>
          <a:p>
            <a:pPr algn="l">
              <a:lnSpc>
                <a:spcPts val="4479"/>
              </a:lnSpc>
            </a:pPr>
            <a:r>
              <a:rPr lang="en-US" sz="3199" b="1">
                <a:solidFill>
                  <a:srgbClr val="FFFFFF"/>
                </a:solidFill>
                <a:latin typeface="Canva Sans Bold"/>
                <a:ea typeface="Canva Sans Bold"/>
                <a:cs typeface="Canva Sans Bold"/>
                <a:sym typeface="Canva Sans Bold"/>
              </a:rPr>
              <a:t>a : Bits to be transmitted</a:t>
            </a:r>
          </a:p>
          <a:p>
            <a:pPr algn="l">
              <a:lnSpc>
                <a:spcPts val="4479"/>
              </a:lnSpc>
            </a:pPr>
            <a:r>
              <a:rPr lang="en-US" sz="3199" b="1">
                <a:solidFill>
                  <a:srgbClr val="FFFFFF"/>
                </a:solidFill>
                <a:latin typeface="Canva Sans Bold"/>
                <a:ea typeface="Canva Sans Bold"/>
                <a:cs typeface="Canva Sans Bold"/>
                <a:sym typeface="Canva Sans Bold"/>
              </a:rPr>
              <a:t>â : Receiver’s estimated value of transmitted bit</a:t>
            </a:r>
          </a:p>
          <a:p>
            <a:pPr algn="l">
              <a:lnSpc>
                <a:spcPts val="4159"/>
              </a:lnSpc>
            </a:pPr>
            <a:r>
              <a:rPr lang="en-US" sz="3199" b="1">
                <a:solidFill>
                  <a:srgbClr val="FFFFFF"/>
                </a:solidFill>
                <a:latin typeface="Canva Sans Bold"/>
                <a:ea typeface="Canva Sans Bold"/>
                <a:cs typeface="Canva Sans Bold"/>
                <a:sym typeface="Canva Sans Bold"/>
              </a:rPr>
              <a:t>s(t) : Waveform transmitted into the channel</a:t>
            </a:r>
          </a:p>
          <a:p>
            <a:pPr algn="l">
              <a:lnSpc>
                <a:spcPts val="4479"/>
              </a:lnSpc>
            </a:pPr>
            <a:r>
              <a:rPr lang="en-US" sz="3199" b="1">
                <a:solidFill>
                  <a:srgbClr val="FFFFFF"/>
                </a:solidFill>
                <a:latin typeface="Canva Sans Bold"/>
                <a:ea typeface="Canva Sans Bold"/>
                <a:cs typeface="Canva Sans Bold"/>
                <a:sym typeface="Canva Sans Bold"/>
              </a:rPr>
              <a:t>n(t) : White Gaussian Noise</a:t>
            </a:r>
          </a:p>
          <a:p>
            <a:pPr algn="l">
              <a:lnSpc>
                <a:spcPts val="4479"/>
              </a:lnSpc>
            </a:pPr>
            <a:r>
              <a:rPr lang="en-US" sz="3199" b="1">
                <a:solidFill>
                  <a:srgbClr val="FFFFFF"/>
                </a:solidFill>
                <a:latin typeface="Canva Sans Bold"/>
                <a:ea typeface="Canva Sans Bold"/>
                <a:cs typeface="Canva Sans Bold"/>
                <a:sym typeface="Canva Sans Bold"/>
              </a:rPr>
              <a:t>r(t) = s(t) + n(t) : Waveform received after addition of noise</a:t>
            </a:r>
          </a:p>
          <a:p>
            <a:pPr algn="l">
              <a:lnSpc>
                <a:spcPts val="4479"/>
              </a:lnSpc>
            </a:pPr>
            <a:r>
              <a:rPr lang="en-US" sz="3199" b="1">
                <a:solidFill>
                  <a:srgbClr val="FFFFFF"/>
                </a:solidFill>
                <a:latin typeface="Canva Sans Bold"/>
                <a:ea typeface="Canva Sans Bold"/>
                <a:cs typeface="Canva Sans Bold"/>
                <a:sym typeface="Canva Sans Bold"/>
              </a:rPr>
              <a:t>r : Information about waveform after filtering at the receiver</a:t>
            </a:r>
          </a:p>
          <a:p>
            <a:pPr algn="l">
              <a:lnSpc>
                <a:spcPts val="5880"/>
              </a:lnSpc>
            </a:pPr>
            <a:endParaRPr lang="en-US" sz="3199" b="1">
              <a:solidFill>
                <a:srgbClr val="FFFFFF"/>
              </a:solidFill>
              <a:latin typeface="Canva Sans Bold"/>
              <a:ea typeface="Canva Sans Bold"/>
              <a:cs typeface="Canva Sans Bold"/>
              <a:sym typeface="Canva Sans Bold"/>
            </a:endParaRPr>
          </a:p>
        </p:txBody>
      </p:sp>
      <p:sp>
        <p:nvSpPr>
          <p:cNvPr id="5" name="Freeform 5"/>
          <p:cNvSpPr/>
          <p:nvPr/>
        </p:nvSpPr>
        <p:spPr>
          <a:xfrm>
            <a:off x="-3292139" y="8607271"/>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2009517" y="8314640"/>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sp>
        <p:nvSpPr>
          <p:cNvPr id="2" name="Freeform 2"/>
          <p:cNvSpPr/>
          <p:nvPr/>
        </p:nvSpPr>
        <p:spPr>
          <a:xfrm>
            <a:off x="-2628900" y="-543134"/>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301351" y="9691548"/>
            <a:ext cx="7105264" cy="19050"/>
          </a:xfrm>
          <a:prstGeom prst="line">
            <a:avLst/>
          </a:prstGeom>
          <a:ln w="114300" cap="flat">
            <a:solidFill>
              <a:srgbClr val="8A8985"/>
            </a:solidFill>
            <a:prstDash val="solid"/>
            <a:headEnd type="none" w="sm" len="sm"/>
            <a:tailEnd type="none" w="sm" len="sm"/>
          </a:ln>
        </p:spPr>
      </p:sp>
      <p:sp>
        <p:nvSpPr>
          <p:cNvPr id="4" name="AutoShape 4"/>
          <p:cNvSpPr/>
          <p:nvPr/>
        </p:nvSpPr>
        <p:spPr>
          <a:xfrm>
            <a:off x="11182583" y="9701073"/>
            <a:ext cx="7105264" cy="19050"/>
          </a:xfrm>
          <a:prstGeom prst="line">
            <a:avLst/>
          </a:prstGeom>
          <a:ln w="114300" cap="flat">
            <a:solidFill>
              <a:srgbClr val="8A8985"/>
            </a:solidFill>
            <a:prstDash val="solid"/>
            <a:headEnd type="none" w="sm" len="sm"/>
            <a:tailEnd type="none" w="sm" len="sm"/>
          </a:ln>
        </p:spPr>
      </p:sp>
      <p:sp>
        <p:nvSpPr>
          <p:cNvPr id="5" name="Freeform 5"/>
          <p:cNvSpPr/>
          <p:nvPr/>
        </p:nvSpPr>
        <p:spPr>
          <a:xfrm>
            <a:off x="633599" y="2668757"/>
            <a:ext cx="4445163" cy="5522365"/>
          </a:xfrm>
          <a:custGeom>
            <a:avLst/>
            <a:gdLst/>
            <a:ahLst/>
            <a:cxnLst/>
            <a:rect l="l" t="t" r="r" b="b"/>
            <a:pathLst>
              <a:path w="4445163" h="5522365">
                <a:moveTo>
                  <a:pt x="0" y="0"/>
                </a:moveTo>
                <a:lnTo>
                  <a:pt x="4445163" y="0"/>
                </a:lnTo>
                <a:lnTo>
                  <a:pt x="4445163" y="5522366"/>
                </a:lnTo>
                <a:lnTo>
                  <a:pt x="0" y="5522366"/>
                </a:lnTo>
                <a:lnTo>
                  <a:pt x="0" y="0"/>
                </a:lnTo>
                <a:close/>
              </a:path>
            </a:pathLst>
          </a:custGeom>
          <a:blipFill>
            <a:blip r:embed="rId4"/>
            <a:stretch>
              <a:fillRect/>
            </a:stretch>
          </a:blipFill>
        </p:spPr>
      </p:sp>
      <p:sp>
        <p:nvSpPr>
          <p:cNvPr id="6" name="TextBox 6"/>
          <p:cNvSpPr txBox="1"/>
          <p:nvPr/>
        </p:nvSpPr>
        <p:spPr>
          <a:xfrm>
            <a:off x="5657271" y="3143954"/>
            <a:ext cx="11939963" cy="5896148"/>
          </a:xfrm>
          <a:prstGeom prst="rect">
            <a:avLst/>
          </a:prstGeom>
        </p:spPr>
        <p:txBody>
          <a:bodyPr lIns="0" tIns="0" rIns="0" bIns="0" rtlCol="0" anchor="t">
            <a:spAutoFit/>
          </a:bodyPr>
          <a:lstStyle/>
          <a:p>
            <a:pPr algn="l">
              <a:lnSpc>
                <a:spcPts val="4715"/>
              </a:lnSpc>
            </a:pPr>
            <a:r>
              <a:rPr lang="en-US" sz="3368">
                <a:solidFill>
                  <a:srgbClr val="FFFFFF"/>
                </a:solidFill>
                <a:latin typeface="Canva Sans"/>
                <a:ea typeface="Canva Sans"/>
                <a:cs typeface="Canva Sans"/>
                <a:sym typeface="Canva Sans"/>
              </a:rPr>
              <a:t>• In BPSK (Binary Phase Shift Keying), encoded bits are transformed into BPSK symbols before transmission. This can be achieved by representing the bits (ones and zeros) by shifting the phase of the carrier wave (codeword bits).</a:t>
            </a:r>
          </a:p>
          <a:p>
            <a:pPr algn="l">
              <a:lnSpc>
                <a:spcPts val="4715"/>
              </a:lnSpc>
            </a:pPr>
            <a:endParaRPr lang="en-US" sz="3368">
              <a:solidFill>
                <a:srgbClr val="FFFFFF"/>
              </a:solidFill>
              <a:latin typeface="Canva Sans"/>
              <a:ea typeface="Canva Sans"/>
              <a:cs typeface="Canva Sans"/>
              <a:sym typeface="Canva Sans"/>
            </a:endParaRPr>
          </a:p>
          <a:p>
            <a:pPr algn="l">
              <a:lnSpc>
                <a:spcPts val="4715"/>
              </a:lnSpc>
            </a:pPr>
            <a:r>
              <a:rPr lang="en-US" sz="3368">
                <a:solidFill>
                  <a:srgbClr val="FFFFFF"/>
                </a:solidFill>
                <a:latin typeface="Canva Sans"/>
                <a:ea typeface="Canva Sans"/>
                <a:cs typeface="Canva Sans"/>
                <a:sym typeface="Canva Sans"/>
              </a:rPr>
              <a:t> • The encoded codeword bit is mapped to a BPSK symbol using the mapping, s = 1 − 2c, where s represents the BPSK symbol and c represents the codeword bit.</a:t>
            </a:r>
          </a:p>
          <a:p>
            <a:pPr algn="ctr">
              <a:lnSpc>
                <a:spcPts val="4715"/>
              </a:lnSpc>
            </a:pPr>
            <a:endParaRPr lang="en-US" sz="3368">
              <a:solidFill>
                <a:srgbClr val="FFFFFF"/>
              </a:solidFill>
              <a:latin typeface="Canva Sans"/>
              <a:ea typeface="Canva Sans"/>
              <a:cs typeface="Canva Sans"/>
              <a:sym typeface="Canva Sans"/>
            </a:endParaRPr>
          </a:p>
          <a:p>
            <a:pPr algn="ctr">
              <a:lnSpc>
                <a:spcPts val="4715"/>
              </a:lnSpc>
            </a:pPr>
            <a:r>
              <a:rPr lang="en-US" sz="3368">
                <a:solidFill>
                  <a:srgbClr val="FFFFFF"/>
                </a:solidFill>
                <a:latin typeface="Canva Sans"/>
                <a:ea typeface="Canva Sans"/>
                <a:cs typeface="Canva Sans"/>
                <a:sym typeface="Canva Sans"/>
              </a:rPr>
              <a:t> </a:t>
            </a:r>
          </a:p>
        </p:txBody>
      </p:sp>
      <p:sp>
        <p:nvSpPr>
          <p:cNvPr id="7" name="Freeform 7"/>
          <p:cNvSpPr/>
          <p:nvPr/>
        </p:nvSpPr>
        <p:spPr>
          <a:xfrm>
            <a:off x="12539209" y="-339457"/>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3714362" y="880459"/>
            <a:ext cx="11939963" cy="936625"/>
          </a:xfrm>
          <a:prstGeom prst="rect">
            <a:avLst/>
          </a:prstGeom>
        </p:spPr>
        <p:txBody>
          <a:bodyPr lIns="0" tIns="0" rIns="0" bIns="0" rtlCol="0" anchor="t">
            <a:spAutoFit/>
          </a:bodyPr>
          <a:lstStyle/>
          <a:p>
            <a:pPr algn="ctr">
              <a:lnSpc>
                <a:spcPts val="7699"/>
              </a:lnSpc>
            </a:pPr>
            <a:r>
              <a:rPr lang="en-US" sz="5499">
                <a:solidFill>
                  <a:srgbClr val="FFFFFF"/>
                </a:solidFill>
                <a:latin typeface="Gagalin"/>
                <a:ea typeface="Gagalin"/>
                <a:cs typeface="Gagalin"/>
                <a:sym typeface="Gagalin"/>
              </a:rPr>
              <a:t>BPSK (Binary Phase Shift Keying)</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sp>
        <p:nvSpPr>
          <p:cNvPr id="2" name="AutoShape 2"/>
          <p:cNvSpPr/>
          <p:nvPr/>
        </p:nvSpPr>
        <p:spPr>
          <a:xfrm>
            <a:off x="-283109" y="8476006"/>
            <a:ext cx="7105264" cy="19050"/>
          </a:xfrm>
          <a:prstGeom prst="line">
            <a:avLst/>
          </a:prstGeom>
          <a:ln w="114300" cap="flat">
            <a:solidFill>
              <a:srgbClr val="F6F3EB"/>
            </a:solidFill>
            <a:prstDash val="solid"/>
            <a:headEnd type="none" w="sm" len="sm"/>
            <a:tailEnd type="none" w="sm" len="sm"/>
          </a:ln>
        </p:spPr>
      </p:sp>
      <p:sp>
        <p:nvSpPr>
          <p:cNvPr id="3" name="AutoShape 3"/>
          <p:cNvSpPr/>
          <p:nvPr/>
        </p:nvSpPr>
        <p:spPr>
          <a:xfrm>
            <a:off x="11565229" y="8552206"/>
            <a:ext cx="7105264" cy="19050"/>
          </a:xfrm>
          <a:prstGeom prst="line">
            <a:avLst/>
          </a:prstGeom>
          <a:ln w="114300" cap="flat">
            <a:solidFill>
              <a:srgbClr val="F6F3EB"/>
            </a:solidFill>
            <a:prstDash val="solid"/>
            <a:headEnd type="none" w="sm" len="sm"/>
            <a:tailEnd type="none" w="sm" len="sm"/>
          </a:ln>
        </p:spPr>
      </p:sp>
      <p:sp>
        <p:nvSpPr>
          <p:cNvPr id="4" name="TextBox 4"/>
          <p:cNvSpPr txBox="1"/>
          <p:nvPr/>
        </p:nvSpPr>
        <p:spPr>
          <a:xfrm>
            <a:off x="1312976" y="4194057"/>
            <a:ext cx="8873014" cy="2590800"/>
          </a:xfrm>
          <a:prstGeom prst="rect">
            <a:avLst/>
          </a:prstGeom>
        </p:spPr>
        <p:txBody>
          <a:bodyPr lIns="0" tIns="0" rIns="0" bIns="0" rtlCol="0" anchor="t">
            <a:spAutoFit/>
          </a:bodyPr>
          <a:lstStyle/>
          <a:p>
            <a:pPr algn="l">
              <a:lnSpc>
                <a:spcPts val="4199"/>
              </a:lnSpc>
            </a:pPr>
            <a:r>
              <a:rPr lang="en-US" sz="2999" b="1" u="sng">
                <a:solidFill>
                  <a:srgbClr val="FFFFFF"/>
                </a:solidFill>
                <a:latin typeface="Canva Sans Bold"/>
                <a:ea typeface="Canva Sans Bold"/>
                <a:cs typeface="Canva Sans Bold"/>
                <a:sym typeface="Canva Sans Bold"/>
              </a:rPr>
              <a:t>Signal Energy, Es​ for BPSK</a:t>
            </a:r>
          </a:p>
          <a:p>
            <a:pPr marL="647698" lvl="1" indent="-323849" algn="l">
              <a:lnSpc>
                <a:spcPts val="4199"/>
              </a:lnSpc>
              <a:buFont typeface="Arial"/>
              <a:buChar char="•"/>
            </a:pPr>
            <a:r>
              <a:rPr lang="en-US" sz="2999" b="1">
                <a:solidFill>
                  <a:srgbClr val="FFFFFF"/>
                </a:solidFill>
                <a:latin typeface="Canva Sans Bold"/>
                <a:ea typeface="Canva Sans Bold"/>
                <a:cs typeface="Canva Sans Bold"/>
                <a:sym typeface="Canva Sans Bold"/>
              </a:rPr>
              <a:t>Mean of square of symbols = [(−1)2+(+1)2]/2=1</a:t>
            </a:r>
          </a:p>
          <a:p>
            <a:pPr algn="l">
              <a:lnSpc>
                <a:spcPts val="4199"/>
              </a:lnSpc>
            </a:pPr>
            <a:r>
              <a:rPr lang="en-US" sz="2999" b="1">
                <a:solidFill>
                  <a:srgbClr val="FFFFFF"/>
                </a:solidFill>
                <a:latin typeface="Canva Sans Bold"/>
                <a:ea typeface="Canva Sans Bold"/>
                <a:cs typeface="Canva Sans Bold"/>
                <a:sym typeface="Canva Sans Bold"/>
              </a:rPr>
              <a:t>Noise Power = σ2</a:t>
            </a:r>
          </a:p>
          <a:p>
            <a:pPr algn="l">
              <a:lnSpc>
                <a:spcPts val="4199"/>
              </a:lnSpc>
            </a:pPr>
            <a:r>
              <a:rPr lang="en-US" sz="2999" b="1">
                <a:solidFill>
                  <a:srgbClr val="FFFFFF"/>
                </a:solidFill>
                <a:latin typeface="Canva Sans Bold"/>
                <a:ea typeface="Canva Sans Bold"/>
                <a:cs typeface="Canva Sans Bold"/>
                <a:sym typeface="Canva Sans Bold"/>
              </a:rPr>
              <a:t>SNR = 1/σ2</a:t>
            </a:r>
          </a:p>
          <a:p>
            <a:pPr algn="ctr">
              <a:lnSpc>
                <a:spcPts val="4199"/>
              </a:lnSpc>
            </a:pPr>
            <a:endParaRPr lang="en-US" sz="2999" b="1">
              <a:solidFill>
                <a:srgbClr val="FFFFFF"/>
              </a:solidFill>
              <a:latin typeface="Canva Sans Bold"/>
              <a:ea typeface="Canva Sans Bold"/>
              <a:cs typeface="Canva Sans Bold"/>
              <a:sym typeface="Canva Sans Bold"/>
            </a:endParaRPr>
          </a:p>
        </p:txBody>
      </p:sp>
      <p:sp>
        <p:nvSpPr>
          <p:cNvPr id="5" name="TextBox 5"/>
          <p:cNvSpPr txBox="1"/>
          <p:nvPr/>
        </p:nvSpPr>
        <p:spPr>
          <a:xfrm>
            <a:off x="1028700" y="1282376"/>
            <a:ext cx="11153418" cy="2441574"/>
          </a:xfrm>
          <a:prstGeom prst="rect">
            <a:avLst/>
          </a:prstGeom>
        </p:spPr>
        <p:txBody>
          <a:bodyPr lIns="0" tIns="0" rIns="0" bIns="0" rtlCol="0" anchor="t">
            <a:spAutoFit/>
          </a:bodyPr>
          <a:lstStyle/>
          <a:p>
            <a:pPr algn="l">
              <a:lnSpc>
                <a:spcPts val="4200"/>
              </a:lnSpc>
            </a:pPr>
            <a:r>
              <a:rPr lang="en-US" sz="3000" b="1" u="sng">
                <a:solidFill>
                  <a:srgbClr val="FFFFFF"/>
                </a:solidFill>
                <a:latin typeface="Canva Sans Bold"/>
                <a:ea typeface="Canva Sans Bold"/>
                <a:cs typeface="Canva Sans Bold"/>
                <a:sym typeface="Canva Sans Bold"/>
              </a:rPr>
              <a:t>Signal-to-Noise Ratio (SNR):</a:t>
            </a:r>
          </a:p>
          <a:p>
            <a:pPr marL="647711" lvl="1" indent="-323856" algn="l">
              <a:lnSpc>
                <a:spcPts val="4200"/>
              </a:lnSpc>
              <a:buFont typeface="Arial"/>
              <a:buChar char="•"/>
            </a:pPr>
            <a:r>
              <a:rPr lang="en-US" sz="3000" b="1">
                <a:solidFill>
                  <a:srgbClr val="FFFFFF"/>
                </a:solidFill>
                <a:latin typeface="Canva Sans Bold"/>
                <a:ea typeface="Canva Sans Bold"/>
                <a:cs typeface="Canva Sans Bold"/>
                <a:sym typeface="Canva Sans Bold"/>
              </a:rPr>
              <a:t>SNR = Signal power / Noise power</a:t>
            </a:r>
          </a:p>
          <a:p>
            <a:pPr marL="647711" lvl="1" indent="-323856" algn="l">
              <a:lnSpc>
                <a:spcPts val="4200"/>
              </a:lnSpc>
              <a:buFont typeface="Arial"/>
              <a:buChar char="•"/>
            </a:pPr>
            <a:r>
              <a:rPr lang="en-US" sz="3000" b="1">
                <a:solidFill>
                  <a:srgbClr val="FFFFFF"/>
                </a:solidFill>
                <a:latin typeface="Canva Sans Bold"/>
                <a:ea typeface="Canva Sans Bold"/>
                <a:cs typeface="Canva Sans Bold"/>
                <a:sym typeface="Canva Sans Bold"/>
              </a:rPr>
              <a:t>SNR (in dB) = 10 log₁₀(Signal power / Noise power) </a:t>
            </a:r>
          </a:p>
          <a:p>
            <a:pPr algn="ctr">
              <a:lnSpc>
                <a:spcPts val="7000"/>
              </a:lnSpc>
            </a:pPr>
            <a:endParaRPr lang="en-US" sz="3000" b="1">
              <a:solidFill>
                <a:srgbClr val="FFFFFF"/>
              </a:solidFill>
              <a:latin typeface="Canva Sans Bold"/>
              <a:ea typeface="Canva Sans Bold"/>
              <a:cs typeface="Canva Sans Bold"/>
              <a:sym typeface="Canva Sans Bo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sp>
        <p:nvSpPr>
          <p:cNvPr id="2" name="Freeform 2"/>
          <p:cNvSpPr/>
          <p:nvPr/>
        </p:nvSpPr>
        <p:spPr>
          <a:xfrm>
            <a:off x="-1659455" y="0"/>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648223" y="7809217"/>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AutoShape 4"/>
          <p:cNvSpPr/>
          <p:nvPr/>
        </p:nvSpPr>
        <p:spPr>
          <a:xfrm>
            <a:off x="-328129" y="9578998"/>
            <a:ext cx="7105264" cy="19050"/>
          </a:xfrm>
          <a:prstGeom prst="line">
            <a:avLst/>
          </a:prstGeom>
          <a:ln w="114300" cap="flat">
            <a:solidFill>
              <a:srgbClr val="8A8985"/>
            </a:solidFill>
            <a:prstDash val="solid"/>
            <a:headEnd type="none" w="sm" len="sm"/>
            <a:tailEnd type="none" w="sm" len="sm"/>
          </a:ln>
        </p:spPr>
      </p:sp>
      <p:sp>
        <p:nvSpPr>
          <p:cNvPr id="5" name="AutoShape 5"/>
          <p:cNvSpPr/>
          <p:nvPr/>
        </p:nvSpPr>
        <p:spPr>
          <a:xfrm>
            <a:off x="11390683" y="9521848"/>
            <a:ext cx="7105264" cy="19050"/>
          </a:xfrm>
          <a:prstGeom prst="line">
            <a:avLst/>
          </a:prstGeom>
          <a:ln w="114300" cap="flat">
            <a:solidFill>
              <a:srgbClr val="8A8985"/>
            </a:solidFill>
            <a:prstDash val="solid"/>
            <a:headEnd type="none" w="sm" len="sm"/>
            <a:tailEnd type="none" w="sm" len="sm"/>
          </a:ln>
        </p:spPr>
      </p:sp>
      <p:sp>
        <p:nvSpPr>
          <p:cNvPr id="6" name="Freeform 6"/>
          <p:cNvSpPr/>
          <p:nvPr/>
        </p:nvSpPr>
        <p:spPr>
          <a:xfrm>
            <a:off x="3047516" y="1861759"/>
            <a:ext cx="12508109" cy="6968663"/>
          </a:xfrm>
          <a:custGeom>
            <a:avLst/>
            <a:gdLst/>
            <a:ahLst/>
            <a:cxnLst/>
            <a:rect l="l" t="t" r="r" b="b"/>
            <a:pathLst>
              <a:path w="12508109" h="6968663">
                <a:moveTo>
                  <a:pt x="0" y="0"/>
                </a:moveTo>
                <a:lnTo>
                  <a:pt x="12508109" y="0"/>
                </a:lnTo>
                <a:lnTo>
                  <a:pt x="12508109" y="6968663"/>
                </a:lnTo>
                <a:lnTo>
                  <a:pt x="0" y="6968663"/>
                </a:lnTo>
                <a:lnTo>
                  <a:pt x="0" y="0"/>
                </a:lnTo>
                <a:close/>
              </a:path>
            </a:pathLst>
          </a:custGeom>
          <a:blipFill>
            <a:blip r:embed="rId4"/>
            <a:stretch>
              <a:fillRect/>
            </a:stretch>
          </a:blip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sp>
        <p:nvSpPr>
          <p:cNvPr id="2" name="Freeform 2"/>
          <p:cNvSpPr/>
          <p:nvPr/>
        </p:nvSpPr>
        <p:spPr>
          <a:xfrm>
            <a:off x="-2900596" y="0"/>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795230" y="8019408"/>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400" y="2861311"/>
            <a:ext cx="7008082" cy="2282189"/>
          </a:xfrm>
          <a:custGeom>
            <a:avLst/>
            <a:gdLst/>
            <a:ahLst/>
            <a:cxnLst/>
            <a:rect l="l" t="t" r="r" b="b"/>
            <a:pathLst>
              <a:path w="7008082" h="2282189">
                <a:moveTo>
                  <a:pt x="0" y="0"/>
                </a:moveTo>
                <a:lnTo>
                  <a:pt x="7008083" y="0"/>
                </a:lnTo>
                <a:lnTo>
                  <a:pt x="7008083" y="2282189"/>
                </a:lnTo>
                <a:lnTo>
                  <a:pt x="0" y="2282189"/>
                </a:lnTo>
                <a:lnTo>
                  <a:pt x="0" y="0"/>
                </a:lnTo>
                <a:close/>
              </a:path>
            </a:pathLst>
          </a:custGeom>
          <a:blipFill>
            <a:blip r:embed="rId4"/>
            <a:stretch>
              <a:fillRect l="-14735" t="-7623" r="-26750" b="-150694"/>
            </a:stretch>
          </a:blipFill>
        </p:spPr>
      </p:sp>
      <p:sp>
        <p:nvSpPr>
          <p:cNvPr id="5" name="TextBox 5"/>
          <p:cNvSpPr txBox="1"/>
          <p:nvPr/>
        </p:nvSpPr>
        <p:spPr>
          <a:xfrm>
            <a:off x="5748823" y="673443"/>
            <a:ext cx="6475214" cy="1302386"/>
          </a:xfrm>
          <a:prstGeom prst="rect">
            <a:avLst/>
          </a:prstGeom>
        </p:spPr>
        <p:txBody>
          <a:bodyPr lIns="0" tIns="0" rIns="0" bIns="0" rtlCol="0" anchor="t">
            <a:spAutoFit/>
          </a:bodyPr>
          <a:lstStyle/>
          <a:p>
            <a:pPr algn="ctr">
              <a:lnSpc>
                <a:spcPts val="10639"/>
              </a:lnSpc>
            </a:pPr>
            <a:r>
              <a:rPr lang="en-US" sz="7599">
                <a:solidFill>
                  <a:srgbClr val="F6F3EB"/>
                </a:solidFill>
                <a:latin typeface="Gagalin"/>
                <a:ea typeface="Gagalin"/>
                <a:cs typeface="Gagalin"/>
                <a:sym typeface="Gagalin"/>
              </a:rPr>
              <a:t>BIT ERROR RATE</a:t>
            </a:r>
          </a:p>
        </p:txBody>
      </p:sp>
      <p:sp>
        <p:nvSpPr>
          <p:cNvPr id="6" name="TextBox 6"/>
          <p:cNvSpPr txBox="1"/>
          <p:nvPr/>
        </p:nvSpPr>
        <p:spPr>
          <a:xfrm>
            <a:off x="7467601" y="3619500"/>
            <a:ext cx="9220200" cy="6450740"/>
          </a:xfrm>
          <a:prstGeom prst="rect">
            <a:avLst/>
          </a:prstGeom>
        </p:spPr>
        <p:txBody>
          <a:bodyPr wrap="square" lIns="0" tIns="0" rIns="0" bIns="0" rtlCol="0" anchor="t">
            <a:spAutoFit/>
          </a:bodyPr>
          <a:lstStyle/>
          <a:p>
            <a:pPr algn="l">
              <a:lnSpc>
                <a:spcPts val="4620"/>
              </a:lnSpc>
            </a:pPr>
            <a:r>
              <a:rPr lang="en-US" sz="3300" dirty="0">
                <a:solidFill>
                  <a:srgbClr val="F6F3EB"/>
                </a:solidFill>
                <a:latin typeface="Canva Sans"/>
                <a:ea typeface="Canva Sans"/>
                <a:cs typeface="Canva Sans"/>
                <a:sym typeface="Canva Sans"/>
              </a:rPr>
              <a:t>Bit-Error Rate (BER):</a:t>
            </a:r>
          </a:p>
          <a:p>
            <a:pPr algn="l">
              <a:lnSpc>
                <a:spcPts val="4620"/>
              </a:lnSpc>
            </a:pPr>
            <a:r>
              <a:rPr lang="en-US" sz="3300" dirty="0">
                <a:solidFill>
                  <a:srgbClr val="F6F3EB"/>
                </a:solidFill>
                <a:latin typeface="Canva Sans"/>
                <a:ea typeface="Canva Sans"/>
                <a:cs typeface="Canva Sans"/>
                <a:sym typeface="Canva Sans"/>
              </a:rPr>
              <a:t>Probability { a does not equal â }</a:t>
            </a:r>
          </a:p>
          <a:p>
            <a:pPr algn="l">
              <a:lnSpc>
                <a:spcPts val="4620"/>
              </a:lnSpc>
            </a:pPr>
            <a:r>
              <a:rPr lang="en-US" sz="3300" dirty="0">
                <a:solidFill>
                  <a:srgbClr val="F6F3EB"/>
                </a:solidFill>
                <a:latin typeface="Canva Sans"/>
                <a:ea typeface="Canva Sans"/>
                <a:cs typeface="Canva Sans"/>
                <a:sym typeface="Canva Sans"/>
              </a:rPr>
              <a:t>Estimating BER:</a:t>
            </a:r>
          </a:p>
          <a:p>
            <a:pPr marL="712480" lvl="1" indent="-356240" algn="l">
              <a:lnSpc>
                <a:spcPts val="4620"/>
              </a:lnSpc>
              <a:buFont typeface="Arial"/>
              <a:buChar char="•"/>
            </a:pPr>
            <a:r>
              <a:rPr lang="en-US" sz="3300" dirty="0">
                <a:solidFill>
                  <a:srgbClr val="F6F3EB"/>
                </a:solidFill>
                <a:latin typeface="Canva Sans"/>
                <a:ea typeface="Canva Sans"/>
                <a:cs typeface="Canva Sans"/>
                <a:sym typeface="Canva Sans"/>
              </a:rPr>
              <a:t>Transmit N bits </a:t>
            </a:r>
          </a:p>
          <a:p>
            <a:pPr algn="l">
              <a:lnSpc>
                <a:spcPts val="4620"/>
              </a:lnSpc>
            </a:pPr>
            <a:r>
              <a:rPr lang="en-US" sz="3300" dirty="0">
                <a:solidFill>
                  <a:srgbClr val="F6F3EB"/>
                </a:solidFill>
                <a:latin typeface="Canva Sans"/>
                <a:ea typeface="Canva Sans"/>
                <a:cs typeface="Canva Sans"/>
                <a:sym typeface="Canva Sans"/>
              </a:rPr>
              <a:t>      (say N = 10000000...)</a:t>
            </a:r>
          </a:p>
          <a:p>
            <a:pPr marL="712480" lvl="1" indent="-356240" algn="l">
              <a:lnSpc>
                <a:spcPts val="4620"/>
              </a:lnSpc>
              <a:buFont typeface="Arial"/>
              <a:buChar char="•"/>
            </a:pPr>
            <a:r>
              <a:rPr lang="en-US" sz="3300" dirty="0">
                <a:solidFill>
                  <a:srgbClr val="F6F3EB"/>
                </a:solidFill>
                <a:latin typeface="Canva Sans"/>
                <a:ea typeface="Canva Sans"/>
                <a:cs typeface="Canva Sans"/>
                <a:sym typeface="Canva Sans"/>
              </a:rPr>
              <a:t>Find number of errors nₑ</a:t>
            </a:r>
          </a:p>
          <a:p>
            <a:pPr algn="l">
              <a:lnSpc>
                <a:spcPts val="4620"/>
              </a:lnSpc>
            </a:pPr>
            <a:r>
              <a:rPr lang="en-US" sz="3300" dirty="0">
                <a:solidFill>
                  <a:srgbClr val="F6F3EB"/>
                </a:solidFill>
                <a:latin typeface="Canva Sans"/>
                <a:ea typeface="Canva Sans"/>
                <a:cs typeface="Canva Sans"/>
                <a:sym typeface="Canva Sans"/>
              </a:rPr>
              <a:t>       (must be at least 100)</a:t>
            </a:r>
          </a:p>
          <a:p>
            <a:pPr marL="712480" lvl="1" indent="-356240" algn="l">
              <a:lnSpc>
                <a:spcPts val="4620"/>
              </a:lnSpc>
              <a:buFont typeface="Arial"/>
              <a:buChar char="•"/>
            </a:pPr>
            <a:r>
              <a:rPr lang="en-US" sz="3300" dirty="0">
                <a:solidFill>
                  <a:srgbClr val="F6F3EB"/>
                </a:solidFill>
                <a:latin typeface="Canva Sans"/>
                <a:ea typeface="Canva Sans"/>
                <a:cs typeface="Canva Sans"/>
                <a:sym typeface="Canva Sans"/>
              </a:rPr>
              <a:t>BER = nₑ / N</a:t>
            </a:r>
          </a:p>
          <a:p>
            <a:pPr marL="712480" lvl="1" indent="-356240" algn="l">
              <a:lnSpc>
                <a:spcPts val="4620"/>
              </a:lnSpc>
              <a:buFont typeface="Arial"/>
              <a:buChar char="•"/>
            </a:pPr>
            <a:r>
              <a:rPr lang="en-US" sz="3300" dirty="0">
                <a:solidFill>
                  <a:srgbClr val="F6F3EB"/>
                </a:solidFill>
                <a:latin typeface="Canva Sans"/>
                <a:ea typeface="Canva Sans"/>
                <a:cs typeface="Canva Sans"/>
                <a:sym typeface="Canva Sans"/>
              </a:rPr>
              <a:t>Here , BER = prob{s = +1}prob{n&lt;-1} + prob{s = -1}prob{n&gt;1} </a:t>
            </a:r>
          </a:p>
          <a:p>
            <a:pPr algn="l">
              <a:lnSpc>
                <a:spcPts val="4620"/>
              </a:lnSpc>
            </a:pPr>
            <a:endParaRPr lang="en-US" sz="3300" dirty="0">
              <a:solidFill>
                <a:srgbClr val="F6F3EB"/>
              </a:solidFill>
              <a:latin typeface="Canva Sans"/>
              <a:ea typeface="Canva Sans"/>
              <a:cs typeface="Canva Sans"/>
              <a:sym typeface="Canva San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grpSp>
        <p:nvGrpSpPr>
          <p:cNvPr id="2" name="Group 2"/>
          <p:cNvGrpSpPr/>
          <p:nvPr/>
        </p:nvGrpSpPr>
        <p:grpSpPr>
          <a:xfrm>
            <a:off x="2589471" y="3090505"/>
            <a:ext cx="12675050" cy="4421131"/>
            <a:chOff x="0" y="0"/>
            <a:chExt cx="3338285" cy="1164413"/>
          </a:xfrm>
        </p:grpSpPr>
        <p:sp>
          <p:nvSpPr>
            <p:cNvPr id="3" name="Freeform 3"/>
            <p:cNvSpPr/>
            <p:nvPr/>
          </p:nvSpPr>
          <p:spPr>
            <a:xfrm>
              <a:off x="0" y="0"/>
              <a:ext cx="3338285" cy="1164413"/>
            </a:xfrm>
            <a:custGeom>
              <a:avLst/>
              <a:gdLst/>
              <a:ahLst/>
              <a:cxnLst/>
              <a:rect l="l" t="t" r="r" b="b"/>
              <a:pathLst>
                <a:path w="3338285" h="1164413">
                  <a:moveTo>
                    <a:pt x="31151" y="0"/>
                  </a:moveTo>
                  <a:lnTo>
                    <a:pt x="3307134" y="0"/>
                  </a:lnTo>
                  <a:cubicBezTo>
                    <a:pt x="3324338" y="0"/>
                    <a:pt x="3338285" y="13947"/>
                    <a:pt x="3338285" y="31151"/>
                  </a:cubicBezTo>
                  <a:lnTo>
                    <a:pt x="3338285" y="1133262"/>
                  </a:lnTo>
                  <a:cubicBezTo>
                    <a:pt x="3338285" y="1150466"/>
                    <a:pt x="3324338" y="1164413"/>
                    <a:pt x="3307134" y="1164413"/>
                  </a:cubicBezTo>
                  <a:lnTo>
                    <a:pt x="31151" y="1164413"/>
                  </a:lnTo>
                  <a:cubicBezTo>
                    <a:pt x="13947" y="1164413"/>
                    <a:pt x="0" y="1150466"/>
                    <a:pt x="0" y="1133262"/>
                  </a:cubicBezTo>
                  <a:lnTo>
                    <a:pt x="0" y="31151"/>
                  </a:lnTo>
                  <a:cubicBezTo>
                    <a:pt x="0" y="13947"/>
                    <a:pt x="13947" y="0"/>
                    <a:pt x="31151" y="0"/>
                  </a:cubicBezTo>
                  <a:close/>
                </a:path>
              </a:pathLst>
            </a:custGeom>
            <a:solidFill>
              <a:srgbClr val="000000"/>
            </a:solidFill>
          </p:spPr>
        </p:sp>
        <p:sp>
          <p:nvSpPr>
            <p:cNvPr id="4" name="TextBox 4"/>
            <p:cNvSpPr txBox="1"/>
            <p:nvPr/>
          </p:nvSpPr>
          <p:spPr>
            <a:xfrm>
              <a:off x="0" y="-38100"/>
              <a:ext cx="3338285" cy="120251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2701298" y="7809217"/>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AutoShape 6"/>
          <p:cNvSpPr/>
          <p:nvPr/>
        </p:nvSpPr>
        <p:spPr>
          <a:xfrm>
            <a:off x="-260599" y="9061267"/>
            <a:ext cx="7105264" cy="19050"/>
          </a:xfrm>
          <a:prstGeom prst="line">
            <a:avLst/>
          </a:prstGeom>
          <a:ln w="114300" cap="flat">
            <a:solidFill>
              <a:srgbClr val="8A8985"/>
            </a:solidFill>
            <a:prstDash val="solid"/>
            <a:headEnd type="none" w="sm" len="sm"/>
            <a:tailEnd type="none" w="sm" len="sm"/>
          </a:ln>
        </p:spPr>
      </p:sp>
      <p:sp>
        <p:nvSpPr>
          <p:cNvPr id="7" name="AutoShape 7"/>
          <p:cNvSpPr/>
          <p:nvPr/>
        </p:nvSpPr>
        <p:spPr>
          <a:xfrm>
            <a:off x="11430169" y="9061267"/>
            <a:ext cx="7105264" cy="19050"/>
          </a:xfrm>
          <a:prstGeom prst="line">
            <a:avLst/>
          </a:prstGeom>
          <a:ln w="114300" cap="flat">
            <a:solidFill>
              <a:srgbClr val="8A8985"/>
            </a:solidFill>
            <a:prstDash val="solid"/>
            <a:headEnd type="none" w="sm" len="sm"/>
            <a:tailEnd type="none" w="sm" len="sm"/>
          </a:ln>
        </p:spPr>
      </p:sp>
      <p:sp>
        <p:nvSpPr>
          <p:cNvPr id="8" name="Freeform 8"/>
          <p:cNvSpPr/>
          <p:nvPr/>
        </p:nvSpPr>
        <p:spPr>
          <a:xfrm>
            <a:off x="-2175607" y="0"/>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2806475" y="4264972"/>
            <a:ext cx="12675050" cy="1576081"/>
          </a:xfrm>
          <a:prstGeom prst="rect">
            <a:avLst/>
          </a:prstGeom>
        </p:spPr>
        <p:txBody>
          <a:bodyPr lIns="0" tIns="0" rIns="0" bIns="0" rtlCol="0" anchor="t">
            <a:spAutoFit/>
          </a:bodyPr>
          <a:lstStyle/>
          <a:p>
            <a:pPr algn="ctr">
              <a:lnSpc>
                <a:spcPts val="12879"/>
              </a:lnSpc>
            </a:pPr>
            <a:r>
              <a:rPr lang="en-US" sz="9199">
                <a:solidFill>
                  <a:srgbClr val="FFFFFF"/>
                </a:solidFill>
                <a:latin typeface="Gagalin"/>
                <a:ea typeface="Gagalin"/>
                <a:cs typeface="Gagalin"/>
                <a:sym typeface="Gagalin"/>
              </a:rPr>
              <a:t>DECODING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grpSp>
        <p:nvGrpSpPr>
          <p:cNvPr id="2" name="Group 2"/>
          <p:cNvGrpSpPr/>
          <p:nvPr/>
        </p:nvGrpSpPr>
        <p:grpSpPr>
          <a:xfrm>
            <a:off x="1986173" y="3578695"/>
            <a:ext cx="14315655" cy="3129610"/>
            <a:chOff x="0" y="0"/>
            <a:chExt cx="3770378" cy="824259"/>
          </a:xfrm>
        </p:grpSpPr>
        <p:sp>
          <p:nvSpPr>
            <p:cNvPr id="3" name="Freeform 3"/>
            <p:cNvSpPr/>
            <p:nvPr/>
          </p:nvSpPr>
          <p:spPr>
            <a:xfrm>
              <a:off x="0" y="0"/>
              <a:ext cx="3770378" cy="824259"/>
            </a:xfrm>
            <a:custGeom>
              <a:avLst/>
              <a:gdLst/>
              <a:ahLst/>
              <a:cxnLst/>
              <a:rect l="l" t="t" r="r" b="b"/>
              <a:pathLst>
                <a:path w="3770378" h="824259">
                  <a:moveTo>
                    <a:pt x="27581" y="0"/>
                  </a:moveTo>
                  <a:lnTo>
                    <a:pt x="3742798" y="0"/>
                  </a:lnTo>
                  <a:cubicBezTo>
                    <a:pt x="3758030" y="0"/>
                    <a:pt x="3770378" y="12348"/>
                    <a:pt x="3770378" y="27581"/>
                  </a:cubicBezTo>
                  <a:lnTo>
                    <a:pt x="3770378" y="796679"/>
                  </a:lnTo>
                  <a:cubicBezTo>
                    <a:pt x="3770378" y="811911"/>
                    <a:pt x="3758030" y="824259"/>
                    <a:pt x="3742798" y="824259"/>
                  </a:cubicBezTo>
                  <a:lnTo>
                    <a:pt x="27581" y="824259"/>
                  </a:lnTo>
                  <a:cubicBezTo>
                    <a:pt x="12348" y="824259"/>
                    <a:pt x="0" y="811911"/>
                    <a:pt x="0" y="796679"/>
                  </a:cubicBezTo>
                  <a:lnTo>
                    <a:pt x="0" y="27581"/>
                  </a:lnTo>
                  <a:cubicBezTo>
                    <a:pt x="0" y="12348"/>
                    <a:pt x="12348" y="0"/>
                    <a:pt x="27581" y="0"/>
                  </a:cubicBezTo>
                  <a:close/>
                </a:path>
              </a:pathLst>
            </a:custGeom>
            <a:solidFill>
              <a:srgbClr val="000000"/>
            </a:solidFill>
          </p:spPr>
        </p:sp>
        <p:sp>
          <p:nvSpPr>
            <p:cNvPr id="4" name="TextBox 4"/>
            <p:cNvSpPr txBox="1"/>
            <p:nvPr/>
          </p:nvSpPr>
          <p:spPr>
            <a:xfrm>
              <a:off x="0" y="-190500"/>
              <a:ext cx="3770378" cy="1014759"/>
            </a:xfrm>
            <a:prstGeom prst="rect">
              <a:avLst/>
            </a:prstGeom>
          </p:spPr>
          <p:txBody>
            <a:bodyPr lIns="50800" tIns="50800" rIns="50800" bIns="50800" rtlCol="0" anchor="ctr"/>
            <a:lstStyle/>
            <a:p>
              <a:pPr algn="ctr">
                <a:lnSpc>
                  <a:spcPts val="13439"/>
                </a:lnSpc>
              </a:pPr>
              <a:r>
                <a:rPr lang="en-US" sz="9600">
                  <a:solidFill>
                    <a:srgbClr val="FFFFFF"/>
                  </a:solidFill>
                  <a:latin typeface="Gagalin"/>
                  <a:ea typeface="Gagalin"/>
                  <a:cs typeface="Gagalin"/>
                  <a:sym typeface="Gagalin"/>
                </a:rPr>
                <a:t>SOFT decision DEcoding</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sp>
        <p:nvSpPr>
          <p:cNvPr id="2" name="TextBox 2"/>
          <p:cNvSpPr txBox="1"/>
          <p:nvPr/>
        </p:nvSpPr>
        <p:spPr>
          <a:xfrm>
            <a:off x="722903" y="4012163"/>
            <a:ext cx="16899613" cy="4441392"/>
          </a:xfrm>
          <a:prstGeom prst="rect">
            <a:avLst/>
          </a:prstGeom>
        </p:spPr>
        <p:txBody>
          <a:bodyPr lIns="0" tIns="0" rIns="0" bIns="0" rtlCol="0" anchor="t">
            <a:spAutoFit/>
          </a:bodyPr>
          <a:lstStyle/>
          <a:p>
            <a:pPr marL="786314" lvl="1" indent="-393157" algn="l">
              <a:lnSpc>
                <a:spcPts val="5098"/>
              </a:lnSpc>
              <a:buFont typeface="Arial"/>
              <a:buChar char="•"/>
            </a:pPr>
            <a:r>
              <a:rPr lang="en-US" sz="3642">
                <a:solidFill>
                  <a:srgbClr val="FFFFFF"/>
                </a:solidFill>
                <a:latin typeface="Canva Sans"/>
                <a:ea typeface="Canva Sans"/>
                <a:cs typeface="Canva Sans"/>
                <a:sym typeface="Canva Sans"/>
              </a:rPr>
              <a:t>Let’s say a row has several entries (excluding zeros).</a:t>
            </a:r>
          </a:p>
          <a:p>
            <a:pPr marL="786314" lvl="1" indent="-393157" algn="l">
              <a:lnSpc>
                <a:spcPts val="5098"/>
              </a:lnSpc>
              <a:buFont typeface="Arial"/>
              <a:buChar char="•"/>
            </a:pPr>
            <a:r>
              <a:rPr lang="en-US" sz="3642">
                <a:solidFill>
                  <a:srgbClr val="FFFFFF"/>
                </a:solidFill>
                <a:latin typeface="Canva Sans"/>
                <a:ea typeface="Canva Sans"/>
                <a:cs typeface="Canva Sans"/>
                <a:sym typeface="Canva Sans"/>
              </a:rPr>
              <a:t>Min1 = the smallest absolute value among all nonzero entries in that row.</a:t>
            </a:r>
          </a:p>
          <a:p>
            <a:pPr marL="786314" lvl="1" indent="-393157" algn="l">
              <a:lnSpc>
                <a:spcPts val="5098"/>
              </a:lnSpc>
              <a:buFont typeface="Arial"/>
              <a:buChar char="•"/>
            </a:pPr>
            <a:r>
              <a:rPr lang="en-US" sz="3642">
                <a:solidFill>
                  <a:srgbClr val="FFFFFF"/>
                </a:solidFill>
                <a:latin typeface="Canva Sans"/>
                <a:ea typeface="Canva Sans"/>
                <a:cs typeface="Canva Sans"/>
                <a:sym typeface="Canva Sans"/>
              </a:rPr>
              <a:t>Min2 = the second smallest absolute value (i.e., next higher than Min1).</a:t>
            </a:r>
          </a:p>
          <a:p>
            <a:pPr marL="786314" lvl="1" indent="-393157" algn="l">
              <a:lnSpc>
                <a:spcPts val="5098"/>
              </a:lnSpc>
              <a:buFont typeface="Arial"/>
              <a:buChar char="•"/>
            </a:pPr>
            <a:r>
              <a:rPr lang="en-US" sz="3642">
                <a:solidFill>
                  <a:srgbClr val="FFFFFF"/>
                </a:solidFill>
                <a:latin typeface="Canva Sans"/>
                <a:ea typeface="Canva Sans"/>
                <a:cs typeface="Canva Sans"/>
                <a:sym typeface="Canva Sans"/>
              </a:rPr>
              <a:t>Then:</a:t>
            </a:r>
          </a:p>
          <a:p>
            <a:pPr marL="786314" lvl="1" indent="-393157" algn="l">
              <a:lnSpc>
                <a:spcPts val="5098"/>
              </a:lnSpc>
              <a:buFont typeface="Arial"/>
              <a:buChar char="•"/>
            </a:pPr>
            <a:r>
              <a:rPr lang="en-US" sz="3642">
                <a:solidFill>
                  <a:srgbClr val="FFFFFF"/>
                </a:solidFill>
                <a:latin typeface="Canva Sans"/>
                <a:ea typeface="Canva Sans"/>
                <a:cs typeface="Canva Sans"/>
                <a:sym typeface="Canva Sans"/>
              </a:rPr>
              <a:t>Set the magnitude of all other entries (not the min1.) in that row to Min1.</a:t>
            </a:r>
          </a:p>
          <a:p>
            <a:pPr marL="786314" lvl="1" indent="-393157" algn="l">
              <a:lnSpc>
                <a:spcPts val="5098"/>
              </a:lnSpc>
              <a:buFont typeface="Arial"/>
              <a:buChar char="•"/>
            </a:pPr>
            <a:r>
              <a:rPr lang="en-US" sz="3642">
                <a:solidFill>
                  <a:srgbClr val="FFFFFF"/>
                </a:solidFill>
                <a:latin typeface="Canva Sans"/>
                <a:ea typeface="Canva Sans"/>
                <a:cs typeface="Canva Sans"/>
                <a:sym typeface="Canva Sans"/>
              </a:rPr>
              <a:t>Set the magnitude of the minimum value entry to Min2.</a:t>
            </a:r>
          </a:p>
          <a:p>
            <a:pPr marL="786314" lvl="1" indent="-393157" algn="l">
              <a:lnSpc>
                <a:spcPts val="5098"/>
              </a:lnSpc>
              <a:buFont typeface="Arial"/>
              <a:buChar char="•"/>
            </a:pPr>
            <a:r>
              <a:rPr lang="en-US" sz="3642">
                <a:solidFill>
                  <a:srgbClr val="FFFFFF"/>
                </a:solidFill>
                <a:latin typeface="Canva Sans"/>
                <a:ea typeface="Canva Sans"/>
                <a:cs typeface="Canva Sans"/>
                <a:sym typeface="Canva Sans"/>
              </a:rPr>
              <a:t>New Sign = (Old Sign) *(Row Parity of Signs).</a:t>
            </a:r>
          </a:p>
        </p:txBody>
      </p:sp>
      <p:sp>
        <p:nvSpPr>
          <p:cNvPr id="3" name="TextBox 3"/>
          <p:cNvSpPr txBox="1"/>
          <p:nvPr/>
        </p:nvSpPr>
        <p:spPr>
          <a:xfrm>
            <a:off x="4279962" y="695431"/>
            <a:ext cx="9766176" cy="1576081"/>
          </a:xfrm>
          <a:prstGeom prst="rect">
            <a:avLst/>
          </a:prstGeom>
        </p:spPr>
        <p:txBody>
          <a:bodyPr lIns="0" tIns="0" rIns="0" bIns="0" rtlCol="0" anchor="t">
            <a:spAutoFit/>
          </a:bodyPr>
          <a:lstStyle/>
          <a:p>
            <a:pPr algn="ctr">
              <a:lnSpc>
                <a:spcPts val="12879"/>
              </a:lnSpc>
              <a:spcBef>
                <a:spcPct val="0"/>
              </a:spcBef>
            </a:pPr>
            <a:r>
              <a:rPr lang="en-US" sz="9199">
                <a:solidFill>
                  <a:srgbClr val="FFFFFF"/>
                </a:solidFill>
                <a:latin typeface="Gagalin"/>
                <a:ea typeface="Gagalin"/>
                <a:cs typeface="Gagalin"/>
                <a:sym typeface="Gagalin"/>
              </a:rPr>
              <a:t>MIN-sum algorithm</a:t>
            </a:r>
          </a:p>
        </p:txBody>
      </p:sp>
      <p:sp>
        <p:nvSpPr>
          <p:cNvPr id="4" name="TextBox 4"/>
          <p:cNvSpPr txBox="1"/>
          <p:nvPr/>
        </p:nvSpPr>
        <p:spPr>
          <a:xfrm>
            <a:off x="6172200" y="2850927"/>
            <a:ext cx="4569135" cy="684611"/>
          </a:xfrm>
          <a:prstGeom prst="rect">
            <a:avLst/>
          </a:prstGeom>
        </p:spPr>
        <p:txBody>
          <a:bodyPr wrap="square" lIns="0" tIns="0" rIns="0" bIns="0" rtlCol="0" anchor="t">
            <a:spAutoFit/>
          </a:bodyPr>
          <a:lstStyle/>
          <a:p>
            <a:pPr algn="ctr">
              <a:lnSpc>
                <a:spcPts val="6019"/>
              </a:lnSpc>
              <a:spcBef>
                <a:spcPct val="0"/>
              </a:spcBef>
            </a:pPr>
            <a:r>
              <a:rPr lang="en-US" sz="4299" dirty="0">
                <a:solidFill>
                  <a:srgbClr val="FFFFFF"/>
                </a:solidFill>
                <a:latin typeface="Gagalin"/>
                <a:ea typeface="Gagalin"/>
                <a:cs typeface="Gagalin"/>
                <a:sym typeface="Gagalin"/>
              </a:rPr>
              <a:t>ROW OPERATION</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sp>
        <p:nvSpPr>
          <p:cNvPr id="2" name="TextBox 2"/>
          <p:cNvSpPr txBox="1"/>
          <p:nvPr/>
        </p:nvSpPr>
        <p:spPr>
          <a:xfrm>
            <a:off x="1028700" y="3399867"/>
            <a:ext cx="15079266" cy="6270827"/>
          </a:xfrm>
          <a:prstGeom prst="rect">
            <a:avLst/>
          </a:prstGeom>
        </p:spPr>
        <p:txBody>
          <a:bodyPr lIns="0" tIns="0" rIns="0" bIns="0" rtlCol="0" anchor="t">
            <a:spAutoFit/>
          </a:bodyPr>
          <a:lstStyle/>
          <a:p>
            <a:pPr marL="699956" lvl="1" indent="-349978" algn="l">
              <a:lnSpc>
                <a:spcPts val="4538"/>
              </a:lnSpc>
              <a:buFont typeface="Arial"/>
              <a:buChar char="•"/>
            </a:pPr>
            <a:r>
              <a:rPr lang="en-US" sz="3242">
                <a:solidFill>
                  <a:srgbClr val="FFFFFF"/>
                </a:solidFill>
                <a:latin typeface="Canva Sans"/>
                <a:ea typeface="Canva Sans"/>
                <a:cs typeface="Canva Sans"/>
                <a:sym typeface="Canva Sans"/>
              </a:rPr>
              <a:t>COMPUTE TOTAL SUM FOR VARIABLE NODE J:</a:t>
            </a:r>
          </a:p>
          <a:p>
            <a:pPr marL="699956" lvl="1" indent="-349978" algn="l">
              <a:lnSpc>
                <a:spcPts val="4538"/>
              </a:lnSpc>
              <a:buFont typeface="Arial"/>
              <a:buChar char="•"/>
            </a:pPr>
            <a:r>
              <a:rPr lang="en-US" sz="3242">
                <a:solidFill>
                  <a:srgbClr val="FFFFFF"/>
                </a:solidFill>
                <a:latin typeface="Canva Sans"/>
                <a:ea typeface="Canva Sans"/>
                <a:cs typeface="Canva Sans"/>
                <a:sym typeface="Canva Sans"/>
              </a:rPr>
              <a:t>SUMJ=RJ+∑LI,J </a:t>
            </a:r>
          </a:p>
          <a:p>
            <a:pPr algn="l">
              <a:lnSpc>
                <a:spcPts val="4538"/>
              </a:lnSpc>
            </a:pPr>
            <a:r>
              <a:rPr lang="en-US" sz="3242">
                <a:solidFill>
                  <a:srgbClr val="FFFFFF"/>
                </a:solidFill>
                <a:latin typeface="Canva Sans"/>
                <a:ea typeface="Canva Sans"/>
                <a:cs typeface="Canva Sans"/>
                <a:sym typeface="Canva Sans"/>
              </a:rPr>
              <a:t>       where rj =received LLR , Qi,j=message from check node i to variable node j</a:t>
            </a:r>
          </a:p>
          <a:p>
            <a:pPr marL="699956" lvl="1" indent="-349978" algn="l">
              <a:lnSpc>
                <a:spcPts val="4538"/>
              </a:lnSpc>
              <a:buFont typeface="Arial"/>
              <a:buChar char="•"/>
            </a:pPr>
            <a:r>
              <a:rPr lang="en-US" sz="3242">
                <a:solidFill>
                  <a:srgbClr val="FFFFFF"/>
                </a:solidFill>
                <a:latin typeface="Canva Sans"/>
                <a:ea typeface="Canva Sans"/>
                <a:cs typeface="Canva Sans"/>
                <a:sym typeface="Canva Sans"/>
              </a:rPr>
              <a:t>Update Message to Each Check Node iii:</a:t>
            </a:r>
          </a:p>
          <a:p>
            <a:pPr marL="699956" lvl="1" indent="-349978" algn="l">
              <a:lnSpc>
                <a:spcPts val="4538"/>
              </a:lnSpc>
              <a:buFont typeface="Arial"/>
              <a:buChar char="•"/>
            </a:pPr>
            <a:r>
              <a:rPr lang="en-US" sz="3242">
                <a:solidFill>
                  <a:srgbClr val="FFFFFF"/>
                </a:solidFill>
                <a:latin typeface="Canva Sans"/>
                <a:ea typeface="Canva Sans"/>
                <a:cs typeface="Canva Sans"/>
                <a:sym typeface="Canva Sans"/>
              </a:rPr>
              <a:t>mj→i=Sumj−qi,jm    (excludes its own contribution)</a:t>
            </a:r>
          </a:p>
          <a:p>
            <a:pPr algn="l">
              <a:lnSpc>
                <a:spcPts val="4538"/>
              </a:lnSpc>
            </a:pPr>
            <a:endParaRPr lang="en-US" sz="3242">
              <a:solidFill>
                <a:srgbClr val="FFFFFF"/>
              </a:solidFill>
              <a:latin typeface="Canva Sans"/>
              <a:ea typeface="Canva Sans"/>
              <a:cs typeface="Canva Sans"/>
              <a:sym typeface="Canva Sans"/>
            </a:endParaRPr>
          </a:p>
          <a:p>
            <a:pPr marL="699956" lvl="1" indent="-349978" algn="l">
              <a:lnSpc>
                <a:spcPts val="4538"/>
              </a:lnSpc>
              <a:buFont typeface="Arial"/>
              <a:buChar char="•"/>
            </a:pPr>
            <a:r>
              <a:rPr lang="en-US" sz="3242">
                <a:solidFill>
                  <a:srgbClr val="FFFFFF"/>
                </a:solidFill>
                <a:latin typeface="Canva Sans"/>
                <a:ea typeface="Canva Sans"/>
                <a:cs typeface="Canva Sans"/>
                <a:sym typeface="Canva Sans"/>
              </a:rPr>
              <a:t> Estimated Bit Value cj (after iteration):</a:t>
            </a:r>
          </a:p>
          <a:p>
            <a:pPr marL="699956" lvl="1" indent="-349978" algn="l">
              <a:lnSpc>
                <a:spcPts val="4538"/>
              </a:lnSpc>
              <a:buFont typeface="Arial"/>
              <a:buChar char="•"/>
            </a:pPr>
            <a:r>
              <a:rPr lang="en-US" sz="3242">
                <a:solidFill>
                  <a:srgbClr val="FFFFFF"/>
                </a:solidFill>
                <a:latin typeface="Canva Sans"/>
                <a:ea typeface="Canva Sans"/>
                <a:cs typeface="Canva Sans"/>
                <a:sym typeface="Canva Sans"/>
              </a:rPr>
              <a:t>cj=sign(rj+∑qi,j)</a:t>
            </a:r>
          </a:p>
          <a:p>
            <a:pPr marL="699956" lvl="1" indent="-349978" algn="l">
              <a:lnSpc>
                <a:spcPts val="4538"/>
              </a:lnSpc>
              <a:buFont typeface="Arial"/>
              <a:buChar char="•"/>
            </a:pPr>
            <a:r>
              <a:rPr lang="en-US" sz="3242">
                <a:solidFill>
                  <a:srgbClr val="FFFFFF"/>
                </a:solidFill>
                <a:latin typeface="Canva Sans"/>
                <a:ea typeface="Canva Sans"/>
                <a:cs typeface="Canva Sans"/>
                <a:sym typeface="Canva Sans"/>
              </a:rPr>
              <a:t>If cj&lt;0  decoded bit = 1</a:t>
            </a:r>
          </a:p>
          <a:p>
            <a:pPr marL="699956" lvl="1" indent="-349978" algn="l">
              <a:lnSpc>
                <a:spcPts val="4538"/>
              </a:lnSpc>
              <a:buFont typeface="Arial"/>
              <a:buChar char="•"/>
            </a:pPr>
            <a:r>
              <a:rPr lang="en-US" sz="3242">
                <a:solidFill>
                  <a:srgbClr val="FFFFFF"/>
                </a:solidFill>
                <a:latin typeface="Canva Sans"/>
                <a:ea typeface="Canva Sans"/>
                <a:cs typeface="Canva Sans"/>
                <a:sym typeface="Canva Sans"/>
              </a:rPr>
              <a:t>IF CJ≥0  DECODED BIT = 0</a:t>
            </a:r>
          </a:p>
          <a:p>
            <a:pPr algn="l">
              <a:lnSpc>
                <a:spcPts val="4538"/>
              </a:lnSpc>
            </a:pPr>
            <a:endParaRPr lang="en-US" sz="3242">
              <a:solidFill>
                <a:srgbClr val="FFFFFF"/>
              </a:solidFill>
              <a:latin typeface="Canva Sans"/>
              <a:ea typeface="Canva Sans"/>
              <a:cs typeface="Canva Sans"/>
              <a:sym typeface="Canva Sans"/>
            </a:endParaRPr>
          </a:p>
        </p:txBody>
      </p:sp>
      <p:sp>
        <p:nvSpPr>
          <p:cNvPr id="3" name="TextBox 3"/>
          <p:cNvSpPr txBox="1"/>
          <p:nvPr/>
        </p:nvSpPr>
        <p:spPr>
          <a:xfrm>
            <a:off x="4260912" y="481786"/>
            <a:ext cx="9766176" cy="1576081"/>
          </a:xfrm>
          <a:prstGeom prst="rect">
            <a:avLst/>
          </a:prstGeom>
        </p:spPr>
        <p:txBody>
          <a:bodyPr lIns="0" tIns="0" rIns="0" bIns="0" rtlCol="0" anchor="t">
            <a:spAutoFit/>
          </a:bodyPr>
          <a:lstStyle/>
          <a:p>
            <a:pPr algn="ctr">
              <a:lnSpc>
                <a:spcPts val="12879"/>
              </a:lnSpc>
              <a:spcBef>
                <a:spcPct val="0"/>
              </a:spcBef>
            </a:pPr>
            <a:r>
              <a:rPr lang="en-US" sz="9199">
                <a:solidFill>
                  <a:srgbClr val="FFFFFF"/>
                </a:solidFill>
                <a:latin typeface="Gagalin"/>
                <a:ea typeface="Gagalin"/>
                <a:cs typeface="Gagalin"/>
                <a:sym typeface="Gagalin"/>
              </a:rPr>
              <a:t>MIN-sum algorithm</a:t>
            </a:r>
          </a:p>
        </p:txBody>
      </p:sp>
      <p:sp>
        <p:nvSpPr>
          <p:cNvPr id="4" name="TextBox 4"/>
          <p:cNvSpPr txBox="1"/>
          <p:nvPr/>
        </p:nvSpPr>
        <p:spPr>
          <a:xfrm>
            <a:off x="6248400" y="2350089"/>
            <a:ext cx="5344511" cy="684611"/>
          </a:xfrm>
          <a:prstGeom prst="rect">
            <a:avLst/>
          </a:prstGeom>
        </p:spPr>
        <p:txBody>
          <a:bodyPr wrap="square" lIns="0" tIns="0" rIns="0" bIns="0" rtlCol="0" anchor="t">
            <a:spAutoFit/>
          </a:bodyPr>
          <a:lstStyle/>
          <a:p>
            <a:pPr algn="ctr">
              <a:lnSpc>
                <a:spcPts val="6019"/>
              </a:lnSpc>
              <a:spcBef>
                <a:spcPct val="0"/>
              </a:spcBef>
            </a:pPr>
            <a:r>
              <a:rPr lang="en-US" sz="4299" dirty="0" err="1">
                <a:solidFill>
                  <a:srgbClr val="FFFFFF"/>
                </a:solidFill>
                <a:latin typeface="Gagalin"/>
                <a:ea typeface="Gagalin"/>
                <a:cs typeface="Gagalin"/>
                <a:sym typeface="Gagalin"/>
              </a:rPr>
              <a:t>coluMN</a:t>
            </a:r>
            <a:r>
              <a:rPr lang="en-US" sz="4299" dirty="0">
                <a:solidFill>
                  <a:srgbClr val="FFFFFF"/>
                </a:solidFill>
                <a:latin typeface="Gagalin"/>
                <a:ea typeface="Gagalin"/>
                <a:cs typeface="Gagalin"/>
                <a:sym typeface="Gagalin"/>
              </a:rPr>
              <a:t> Operation</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sp>
        <p:nvSpPr>
          <p:cNvPr id="2" name="Freeform 2"/>
          <p:cNvSpPr/>
          <p:nvPr/>
        </p:nvSpPr>
        <p:spPr>
          <a:xfrm>
            <a:off x="12534940" y="0"/>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260599" y="9061267"/>
            <a:ext cx="7105264" cy="19050"/>
          </a:xfrm>
          <a:prstGeom prst="line">
            <a:avLst/>
          </a:prstGeom>
          <a:ln w="114300" cap="flat">
            <a:solidFill>
              <a:srgbClr val="8A8985"/>
            </a:solidFill>
            <a:prstDash val="solid"/>
            <a:headEnd type="none" w="sm" len="sm"/>
            <a:tailEnd type="none" w="sm" len="sm"/>
          </a:ln>
        </p:spPr>
      </p:sp>
      <p:sp>
        <p:nvSpPr>
          <p:cNvPr id="4" name="AutoShape 4"/>
          <p:cNvSpPr/>
          <p:nvPr/>
        </p:nvSpPr>
        <p:spPr>
          <a:xfrm>
            <a:off x="11430169" y="9061267"/>
            <a:ext cx="7105264" cy="19050"/>
          </a:xfrm>
          <a:prstGeom prst="line">
            <a:avLst/>
          </a:prstGeom>
          <a:ln w="114300" cap="flat">
            <a:solidFill>
              <a:srgbClr val="8A8985"/>
            </a:solidFill>
            <a:prstDash val="solid"/>
            <a:headEnd type="none" w="sm" len="sm"/>
            <a:tailEnd type="none" w="sm" len="sm"/>
          </a:ln>
        </p:spPr>
      </p:sp>
      <p:sp>
        <p:nvSpPr>
          <p:cNvPr id="5" name="Freeform 5"/>
          <p:cNvSpPr/>
          <p:nvPr/>
        </p:nvSpPr>
        <p:spPr>
          <a:xfrm>
            <a:off x="-2175607" y="0"/>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6231127" y="712819"/>
            <a:ext cx="6140887" cy="1410974"/>
          </a:xfrm>
          <a:prstGeom prst="rect">
            <a:avLst/>
          </a:prstGeom>
        </p:spPr>
        <p:txBody>
          <a:bodyPr lIns="0" tIns="0" rIns="0" bIns="0" rtlCol="0" anchor="t">
            <a:spAutoFit/>
          </a:bodyPr>
          <a:lstStyle/>
          <a:p>
            <a:pPr algn="ctr">
              <a:lnSpc>
                <a:spcPts val="11479"/>
              </a:lnSpc>
            </a:pPr>
            <a:r>
              <a:rPr lang="en-US" sz="8199" u="sng">
                <a:solidFill>
                  <a:srgbClr val="FFFFFF"/>
                </a:solidFill>
                <a:latin typeface="Gagalin"/>
                <a:ea typeface="Gagalin"/>
                <a:cs typeface="Gagalin"/>
                <a:sym typeface="Gagalin"/>
              </a:rPr>
              <a:t>HONOUR CODE</a:t>
            </a:r>
            <a:r>
              <a:rPr lang="en-US" sz="8199">
                <a:solidFill>
                  <a:srgbClr val="FFFFFF"/>
                </a:solidFill>
                <a:latin typeface="Gagalin"/>
                <a:ea typeface="Gagalin"/>
                <a:cs typeface="Gagalin"/>
                <a:sym typeface="Gagalin"/>
              </a:rPr>
              <a:t> </a:t>
            </a:r>
          </a:p>
        </p:txBody>
      </p:sp>
      <p:sp>
        <p:nvSpPr>
          <p:cNvPr id="7" name="TextBox 7"/>
          <p:cNvSpPr txBox="1"/>
          <p:nvPr/>
        </p:nvSpPr>
        <p:spPr>
          <a:xfrm>
            <a:off x="784470" y="3440198"/>
            <a:ext cx="16321236" cy="4180840"/>
          </a:xfrm>
          <a:prstGeom prst="rect">
            <a:avLst/>
          </a:prstGeom>
        </p:spPr>
        <p:txBody>
          <a:bodyPr lIns="0" tIns="0" rIns="0" bIns="0" rtlCol="0" anchor="t">
            <a:spAutoFit/>
          </a:bodyPr>
          <a:lstStyle/>
          <a:p>
            <a:pPr algn="just">
              <a:lnSpc>
                <a:spcPts val="4759"/>
              </a:lnSpc>
            </a:pPr>
            <a:r>
              <a:rPr lang="en-US" sz="3399">
                <a:solidFill>
                  <a:srgbClr val="FFFFFF"/>
                </a:solidFill>
                <a:latin typeface="Canva Sans"/>
                <a:ea typeface="Canva Sans"/>
                <a:cs typeface="Canva Sans"/>
                <a:sym typeface="Canva Sans"/>
              </a:rPr>
              <a:t>We declare that</a:t>
            </a:r>
          </a:p>
          <a:p>
            <a:pPr algn="just">
              <a:lnSpc>
                <a:spcPts val="4759"/>
              </a:lnSpc>
            </a:pPr>
            <a:r>
              <a:rPr lang="en-US" sz="3399">
                <a:solidFill>
                  <a:srgbClr val="FFFFFF"/>
                </a:solidFill>
                <a:latin typeface="Canva Sans"/>
                <a:ea typeface="Canva Sans"/>
                <a:cs typeface="Canva Sans"/>
                <a:sym typeface="Canva Sans"/>
              </a:rPr>
              <a:t>→ The work that we are presenting is our own work.</a:t>
            </a:r>
          </a:p>
          <a:p>
            <a:pPr algn="just">
              <a:lnSpc>
                <a:spcPts val="4759"/>
              </a:lnSpc>
            </a:pPr>
            <a:r>
              <a:rPr lang="en-US" sz="3399">
                <a:solidFill>
                  <a:srgbClr val="FFFFFF"/>
                </a:solidFill>
                <a:latin typeface="Canva Sans"/>
                <a:ea typeface="Canva Sans"/>
                <a:cs typeface="Canva Sans"/>
                <a:sym typeface="Canva Sans"/>
              </a:rPr>
              <a:t>→ We have not copied the work (the code, the results, etc.) that someone else </a:t>
            </a:r>
          </a:p>
          <a:p>
            <a:pPr algn="just">
              <a:lnSpc>
                <a:spcPts val="4759"/>
              </a:lnSpc>
            </a:pPr>
            <a:r>
              <a:rPr lang="en-US" sz="3399">
                <a:solidFill>
                  <a:srgbClr val="FFFFFF"/>
                </a:solidFill>
                <a:latin typeface="Canva Sans"/>
                <a:ea typeface="Canva Sans"/>
                <a:cs typeface="Canva Sans"/>
                <a:sym typeface="Canva Sans"/>
              </a:rPr>
              <a:t>    has done.</a:t>
            </a:r>
          </a:p>
          <a:p>
            <a:pPr algn="just">
              <a:lnSpc>
                <a:spcPts val="4759"/>
              </a:lnSpc>
            </a:pPr>
            <a:r>
              <a:rPr lang="en-US" sz="3399">
                <a:solidFill>
                  <a:srgbClr val="FFFFFF"/>
                </a:solidFill>
                <a:latin typeface="Canva Sans"/>
                <a:ea typeface="Canva Sans"/>
                <a:cs typeface="Canva Sans"/>
                <a:sym typeface="Canva Sans"/>
              </a:rPr>
              <a:t>→ Concepts, understanding and insights we will be describing are our own.</a:t>
            </a:r>
          </a:p>
          <a:p>
            <a:pPr algn="just">
              <a:lnSpc>
                <a:spcPts val="4759"/>
              </a:lnSpc>
            </a:pPr>
            <a:r>
              <a:rPr lang="en-US" sz="3399">
                <a:solidFill>
                  <a:srgbClr val="FFFFFF"/>
                </a:solidFill>
                <a:latin typeface="Canva Sans"/>
                <a:ea typeface="Canva Sans"/>
                <a:cs typeface="Canva Sans"/>
                <a:sym typeface="Canva Sans"/>
              </a:rPr>
              <a:t>→ We make this pledge truthfully. We know that violation of this solemn pledge </a:t>
            </a:r>
          </a:p>
          <a:p>
            <a:pPr algn="just">
              <a:lnSpc>
                <a:spcPts val="4759"/>
              </a:lnSpc>
            </a:pPr>
            <a:r>
              <a:rPr lang="en-US" sz="3399">
                <a:solidFill>
                  <a:srgbClr val="FFFFFF"/>
                </a:solidFill>
                <a:latin typeface="Canva Sans"/>
                <a:ea typeface="Canva Sans"/>
                <a:cs typeface="Canva Sans"/>
                <a:sym typeface="Canva Sans"/>
              </a:rPr>
              <a:t>     can carry grave consequences.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sp>
        <p:nvSpPr>
          <p:cNvPr id="2" name="Freeform 2"/>
          <p:cNvSpPr/>
          <p:nvPr/>
        </p:nvSpPr>
        <p:spPr>
          <a:xfrm>
            <a:off x="1763467" y="3563707"/>
            <a:ext cx="5466984" cy="6356958"/>
          </a:xfrm>
          <a:custGeom>
            <a:avLst/>
            <a:gdLst/>
            <a:ahLst/>
            <a:cxnLst/>
            <a:rect l="l" t="t" r="r" b="b"/>
            <a:pathLst>
              <a:path w="5466984" h="6356958">
                <a:moveTo>
                  <a:pt x="0" y="0"/>
                </a:moveTo>
                <a:lnTo>
                  <a:pt x="5466984" y="0"/>
                </a:lnTo>
                <a:lnTo>
                  <a:pt x="5466984" y="6356958"/>
                </a:lnTo>
                <a:lnTo>
                  <a:pt x="0" y="6356958"/>
                </a:lnTo>
                <a:lnTo>
                  <a:pt x="0" y="0"/>
                </a:lnTo>
                <a:close/>
              </a:path>
            </a:pathLst>
          </a:custGeom>
          <a:blipFill>
            <a:blip r:embed="rId2"/>
            <a:stretch>
              <a:fillRect/>
            </a:stretch>
          </a:blipFill>
        </p:spPr>
      </p:sp>
      <p:sp>
        <p:nvSpPr>
          <p:cNvPr id="3" name="Freeform 3"/>
          <p:cNvSpPr/>
          <p:nvPr/>
        </p:nvSpPr>
        <p:spPr>
          <a:xfrm>
            <a:off x="8515732" y="3450827"/>
            <a:ext cx="8849483" cy="5807473"/>
          </a:xfrm>
          <a:custGeom>
            <a:avLst/>
            <a:gdLst/>
            <a:ahLst/>
            <a:cxnLst/>
            <a:rect l="l" t="t" r="r" b="b"/>
            <a:pathLst>
              <a:path w="8849483" h="5807473">
                <a:moveTo>
                  <a:pt x="0" y="0"/>
                </a:moveTo>
                <a:lnTo>
                  <a:pt x="8849483" y="0"/>
                </a:lnTo>
                <a:lnTo>
                  <a:pt x="8849483" y="5807473"/>
                </a:lnTo>
                <a:lnTo>
                  <a:pt x="0" y="5807473"/>
                </a:lnTo>
                <a:lnTo>
                  <a:pt x="0" y="0"/>
                </a:lnTo>
                <a:close/>
              </a:path>
            </a:pathLst>
          </a:custGeom>
          <a:blipFill>
            <a:blip r:embed="rId3"/>
            <a:stretch>
              <a:fillRect/>
            </a:stretch>
          </a:blipFill>
        </p:spPr>
      </p:sp>
      <p:sp>
        <p:nvSpPr>
          <p:cNvPr id="4" name="TextBox 4"/>
          <p:cNvSpPr txBox="1"/>
          <p:nvPr/>
        </p:nvSpPr>
        <p:spPr>
          <a:xfrm>
            <a:off x="2205192" y="2261131"/>
            <a:ext cx="4583534" cy="662940"/>
          </a:xfrm>
          <a:prstGeom prst="rect">
            <a:avLst/>
          </a:prstGeom>
        </p:spPr>
        <p:txBody>
          <a:bodyPr lIns="0" tIns="0" rIns="0" bIns="0" rtlCol="0" anchor="t">
            <a:spAutoFit/>
          </a:bodyPr>
          <a:lstStyle/>
          <a:p>
            <a:pPr algn="ctr">
              <a:lnSpc>
                <a:spcPts val="5459"/>
              </a:lnSpc>
              <a:spcBef>
                <a:spcPct val="0"/>
              </a:spcBef>
            </a:pPr>
            <a:r>
              <a:rPr lang="en-US" sz="3900">
                <a:solidFill>
                  <a:srgbClr val="F6F3EB"/>
                </a:solidFill>
                <a:latin typeface="Gagalin"/>
                <a:ea typeface="Gagalin"/>
                <a:cs typeface="Gagalin"/>
                <a:sym typeface="Gagalin"/>
              </a:rPr>
              <a:t>•Log likelihood ratio</a:t>
            </a:r>
          </a:p>
        </p:txBody>
      </p:sp>
      <p:sp>
        <p:nvSpPr>
          <p:cNvPr id="5" name="TextBox 5"/>
          <p:cNvSpPr txBox="1"/>
          <p:nvPr/>
        </p:nvSpPr>
        <p:spPr>
          <a:xfrm>
            <a:off x="9660395" y="2261131"/>
            <a:ext cx="4157067" cy="662940"/>
          </a:xfrm>
          <a:prstGeom prst="rect">
            <a:avLst/>
          </a:prstGeom>
        </p:spPr>
        <p:txBody>
          <a:bodyPr lIns="0" tIns="0" rIns="0" bIns="0" rtlCol="0" anchor="t">
            <a:spAutoFit/>
          </a:bodyPr>
          <a:lstStyle/>
          <a:p>
            <a:pPr algn="ctr">
              <a:lnSpc>
                <a:spcPts val="5459"/>
              </a:lnSpc>
              <a:spcBef>
                <a:spcPct val="0"/>
              </a:spcBef>
            </a:pPr>
            <a:r>
              <a:rPr lang="en-US" sz="3900">
                <a:solidFill>
                  <a:srgbClr val="F6F3EB"/>
                </a:solidFill>
                <a:latin typeface="Gagalin"/>
                <a:ea typeface="Gagalin"/>
                <a:cs typeface="Gagalin"/>
                <a:sym typeface="Gagalin"/>
              </a:rPr>
              <a:t>•For (n) Repetition</a:t>
            </a:r>
          </a:p>
        </p:txBody>
      </p:sp>
      <p:sp>
        <p:nvSpPr>
          <p:cNvPr id="6" name="TextBox 6"/>
          <p:cNvSpPr txBox="1"/>
          <p:nvPr/>
        </p:nvSpPr>
        <p:spPr>
          <a:xfrm>
            <a:off x="4260726" y="234506"/>
            <a:ext cx="9766548" cy="1576069"/>
          </a:xfrm>
          <a:prstGeom prst="rect">
            <a:avLst/>
          </a:prstGeom>
        </p:spPr>
        <p:txBody>
          <a:bodyPr lIns="0" tIns="0" rIns="0" bIns="0" rtlCol="0" anchor="t">
            <a:spAutoFit/>
          </a:bodyPr>
          <a:lstStyle/>
          <a:p>
            <a:pPr algn="ctr">
              <a:lnSpc>
                <a:spcPts val="12880"/>
              </a:lnSpc>
              <a:spcBef>
                <a:spcPct val="0"/>
              </a:spcBef>
            </a:pPr>
            <a:r>
              <a:rPr lang="en-US" sz="9200">
                <a:solidFill>
                  <a:srgbClr val="F6F3EB"/>
                </a:solidFill>
                <a:latin typeface="Gagalin"/>
                <a:ea typeface="Gagalin"/>
                <a:cs typeface="Gagalin"/>
                <a:sym typeface="Gagalin"/>
              </a:rPr>
              <a:t>MIN-sum algorithm</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sp>
        <p:nvSpPr>
          <p:cNvPr id="2" name="Freeform 2"/>
          <p:cNvSpPr/>
          <p:nvPr/>
        </p:nvSpPr>
        <p:spPr>
          <a:xfrm>
            <a:off x="1411212" y="3634686"/>
            <a:ext cx="7732788" cy="3864951"/>
          </a:xfrm>
          <a:custGeom>
            <a:avLst/>
            <a:gdLst/>
            <a:ahLst/>
            <a:cxnLst/>
            <a:rect l="l" t="t" r="r" b="b"/>
            <a:pathLst>
              <a:path w="7732788" h="3864951">
                <a:moveTo>
                  <a:pt x="0" y="0"/>
                </a:moveTo>
                <a:lnTo>
                  <a:pt x="7732788" y="0"/>
                </a:lnTo>
                <a:lnTo>
                  <a:pt x="7732788" y="3864951"/>
                </a:lnTo>
                <a:lnTo>
                  <a:pt x="0" y="3864951"/>
                </a:lnTo>
                <a:lnTo>
                  <a:pt x="0" y="0"/>
                </a:lnTo>
                <a:close/>
              </a:path>
            </a:pathLst>
          </a:custGeom>
          <a:blipFill>
            <a:blip r:embed="rId2"/>
            <a:stretch>
              <a:fillRect r="-3054"/>
            </a:stretch>
          </a:blipFill>
        </p:spPr>
      </p:sp>
      <p:sp>
        <p:nvSpPr>
          <p:cNvPr id="3" name="Freeform 3"/>
          <p:cNvSpPr/>
          <p:nvPr/>
        </p:nvSpPr>
        <p:spPr>
          <a:xfrm>
            <a:off x="10571551" y="3634686"/>
            <a:ext cx="6496322" cy="6317673"/>
          </a:xfrm>
          <a:custGeom>
            <a:avLst/>
            <a:gdLst/>
            <a:ahLst/>
            <a:cxnLst/>
            <a:rect l="l" t="t" r="r" b="b"/>
            <a:pathLst>
              <a:path w="6496322" h="6317673">
                <a:moveTo>
                  <a:pt x="0" y="0"/>
                </a:moveTo>
                <a:lnTo>
                  <a:pt x="6496322" y="0"/>
                </a:lnTo>
                <a:lnTo>
                  <a:pt x="6496322" y="6317674"/>
                </a:lnTo>
                <a:lnTo>
                  <a:pt x="0" y="6317674"/>
                </a:lnTo>
                <a:lnTo>
                  <a:pt x="0" y="0"/>
                </a:lnTo>
                <a:close/>
              </a:path>
            </a:pathLst>
          </a:custGeom>
          <a:blipFill>
            <a:blip r:embed="rId3"/>
            <a:stretch>
              <a:fillRect/>
            </a:stretch>
          </a:blipFill>
        </p:spPr>
      </p:sp>
      <p:sp>
        <p:nvSpPr>
          <p:cNvPr id="4" name="TextBox 4"/>
          <p:cNvSpPr txBox="1"/>
          <p:nvPr/>
        </p:nvSpPr>
        <p:spPr>
          <a:xfrm>
            <a:off x="1676404" y="2099066"/>
            <a:ext cx="4450333" cy="662940"/>
          </a:xfrm>
          <a:prstGeom prst="rect">
            <a:avLst/>
          </a:prstGeom>
        </p:spPr>
        <p:txBody>
          <a:bodyPr lIns="0" tIns="0" rIns="0" bIns="0" rtlCol="0" anchor="t">
            <a:spAutoFit/>
          </a:bodyPr>
          <a:lstStyle/>
          <a:p>
            <a:pPr marL="842010" lvl="1" indent="-421005" algn="ctr">
              <a:lnSpc>
                <a:spcPts val="5459"/>
              </a:lnSpc>
              <a:spcBef>
                <a:spcPct val="0"/>
              </a:spcBef>
              <a:buFont typeface="Arial"/>
              <a:buChar char="•"/>
            </a:pPr>
            <a:r>
              <a:rPr lang="en-US" sz="3900">
                <a:solidFill>
                  <a:srgbClr val="FFFFFF"/>
                </a:solidFill>
                <a:latin typeface="Gagalin"/>
                <a:ea typeface="Gagalin"/>
                <a:cs typeface="Gagalin"/>
                <a:sym typeface="Gagalin"/>
              </a:rPr>
              <a:t> (n,n-1) SPC CODE</a:t>
            </a:r>
          </a:p>
        </p:txBody>
      </p:sp>
      <p:sp>
        <p:nvSpPr>
          <p:cNvPr id="5" name="TextBox 5"/>
          <p:cNvSpPr txBox="1"/>
          <p:nvPr/>
        </p:nvSpPr>
        <p:spPr>
          <a:xfrm>
            <a:off x="4054660" y="150178"/>
            <a:ext cx="9766548" cy="1576069"/>
          </a:xfrm>
          <a:prstGeom prst="rect">
            <a:avLst/>
          </a:prstGeom>
        </p:spPr>
        <p:txBody>
          <a:bodyPr lIns="0" tIns="0" rIns="0" bIns="0" rtlCol="0" anchor="t">
            <a:spAutoFit/>
          </a:bodyPr>
          <a:lstStyle/>
          <a:p>
            <a:pPr algn="ctr">
              <a:lnSpc>
                <a:spcPts val="12880"/>
              </a:lnSpc>
              <a:spcBef>
                <a:spcPct val="0"/>
              </a:spcBef>
            </a:pPr>
            <a:r>
              <a:rPr lang="en-US" sz="9200">
                <a:solidFill>
                  <a:srgbClr val="FFFFFF"/>
                </a:solidFill>
                <a:latin typeface="Gagalin"/>
                <a:ea typeface="Gagalin"/>
                <a:cs typeface="Gagalin"/>
                <a:sym typeface="Gagalin"/>
              </a:rPr>
              <a:t>MIN-sum algorithm</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sp>
        <p:nvSpPr>
          <p:cNvPr id="2" name="Freeform 2"/>
          <p:cNvSpPr/>
          <p:nvPr/>
        </p:nvSpPr>
        <p:spPr>
          <a:xfrm>
            <a:off x="1134615" y="2534316"/>
            <a:ext cx="6999333" cy="6185661"/>
          </a:xfrm>
          <a:custGeom>
            <a:avLst/>
            <a:gdLst/>
            <a:ahLst/>
            <a:cxnLst/>
            <a:rect l="l" t="t" r="r" b="b"/>
            <a:pathLst>
              <a:path w="6999333" h="6185661">
                <a:moveTo>
                  <a:pt x="0" y="0"/>
                </a:moveTo>
                <a:lnTo>
                  <a:pt x="6999334" y="0"/>
                </a:lnTo>
                <a:lnTo>
                  <a:pt x="6999334" y="6185661"/>
                </a:lnTo>
                <a:lnTo>
                  <a:pt x="0" y="6185661"/>
                </a:lnTo>
                <a:lnTo>
                  <a:pt x="0" y="0"/>
                </a:lnTo>
                <a:close/>
              </a:path>
            </a:pathLst>
          </a:custGeom>
          <a:blipFill>
            <a:blip r:embed="rId2"/>
            <a:stretch>
              <a:fillRect/>
            </a:stretch>
          </a:blipFill>
        </p:spPr>
      </p:sp>
      <p:sp>
        <p:nvSpPr>
          <p:cNvPr id="3" name="Freeform 3"/>
          <p:cNvSpPr/>
          <p:nvPr/>
        </p:nvSpPr>
        <p:spPr>
          <a:xfrm>
            <a:off x="9144000" y="2363019"/>
            <a:ext cx="5355737" cy="6356958"/>
          </a:xfrm>
          <a:custGeom>
            <a:avLst/>
            <a:gdLst/>
            <a:ahLst/>
            <a:cxnLst/>
            <a:rect l="l" t="t" r="r" b="b"/>
            <a:pathLst>
              <a:path w="5355737" h="6356958">
                <a:moveTo>
                  <a:pt x="0" y="0"/>
                </a:moveTo>
                <a:lnTo>
                  <a:pt x="5355737" y="0"/>
                </a:lnTo>
                <a:lnTo>
                  <a:pt x="5355737" y="6356958"/>
                </a:lnTo>
                <a:lnTo>
                  <a:pt x="0" y="6356958"/>
                </a:lnTo>
                <a:lnTo>
                  <a:pt x="0" y="0"/>
                </a:lnTo>
                <a:close/>
              </a:path>
            </a:pathLst>
          </a:custGeom>
          <a:blipFill>
            <a:blip r:embed="rId3"/>
            <a:stretch>
              <a:fillRect/>
            </a:stretch>
          </a:blipFill>
        </p:spPr>
      </p:sp>
      <p:sp>
        <p:nvSpPr>
          <p:cNvPr id="4" name="TextBox 4"/>
          <p:cNvSpPr txBox="1"/>
          <p:nvPr/>
        </p:nvSpPr>
        <p:spPr>
          <a:xfrm>
            <a:off x="3863543" y="150178"/>
            <a:ext cx="9766548" cy="1576069"/>
          </a:xfrm>
          <a:prstGeom prst="rect">
            <a:avLst/>
          </a:prstGeom>
        </p:spPr>
        <p:txBody>
          <a:bodyPr lIns="0" tIns="0" rIns="0" bIns="0" rtlCol="0" anchor="t">
            <a:spAutoFit/>
          </a:bodyPr>
          <a:lstStyle/>
          <a:p>
            <a:pPr algn="ctr">
              <a:lnSpc>
                <a:spcPts val="12880"/>
              </a:lnSpc>
              <a:spcBef>
                <a:spcPct val="0"/>
              </a:spcBef>
            </a:pPr>
            <a:r>
              <a:rPr lang="en-US" sz="9200">
                <a:solidFill>
                  <a:srgbClr val="F6F3EB"/>
                </a:solidFill>
                <a:latin typeface="Gagalin"/>
                <a:ea typeface="Gagalin"/>
                <a:cs typeface="Gagalin"/>
                <a:sym typeface="Gagalin"/>
              </a:rPr>
              <a:t>MIN-sum algorithm</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sp>
        <p:nvSpPr>
          <p:cNvPr id="2" name="Freeform 2"/>
          <p:cNvSpPr/>
          <p:nvPr/>
        </p:nvSpPr>
        <p:spPr>
          <a:xfrm>
            <a:off x="9144000" y="933839"/>
            <a:ext cx="7398250" cy="3733041"/>
          </a:xfrm>
          <a:custGeom>
            <a:avLst/>
            <a:gdLst/>
            <a:ahLst/>
            <a:cxnLst/>
            <a:rect l="l" t="t" r="r" b="b"/>
            <a:pathLst>
              <a:path w="7398250" h="3733041">
                <a:moveTo>
                  <a:pt x="0" y="0"/>
                </a:moveTo>
                <a:lnTo>
                  <a:pt x="7398250" y="0"/>
                </a:lnTo>
                <a:lnTo>
                  <a:pt x="7398250" y="3733041"/>
                </a:lnTo>
                <a:lnTo>
                  <a:pt x="0" y="3733041"/>
                </a:lnTo>
                <a:lnTo>
                  <a:pt x="0" y="0"/>
                </a:lnTo>
                <a:close/>
              </a:path>
            </a:pathLst>
          </a:custGeom>
          <a:blipFill>
            <a:blip r:embed="rId2"/>
            <a:stretch>
              <a:fillRect t="-2766" b="-2766"/>
            </a:stretch>
          </a:blipFill>
        </p:spPr>
      </p:sp>
      <p:sp>
        <p:nvSpPr>
          <p:cNvPr id="3" name="Freeform 3"/>
          <p:cNvSpPr/>
          <p:nvPr/>
        </p:nvSpPr>
        <p:spPr>
          <a:xfrm>
            <a:off x="9240654" y="5963436"/>
            <a:ext cx="6059861" cy="2954182"/>
          </a:xfrm>
          <a:custGeom>
            <a:avLst/>
            <a:gdLst/>
            <a:ahLst/>
            <a:cxnLst/>
            <a:rect l="l" t="t" r="r" b="b"/>
            <a:pathLst>
              <a:path w="6059861" h="2954182">
                <a:moveTo>
                  <a:pt x="0" y="0"/>
                </a:moveTo>
                <a:lnTo>
                  <a:pt x="6059861" y="0"/>
                </a:lnTo>
                <a:lnTo>
                  <a:pt x="6059861" y="2954182"/>
                </a:lnTo>
                <a:lnTo>
                  <a:pt x="0" y="2954182"/>
                </a:lnTo>
                <a:lnTo>
                  <a:pt x="0" y="0"/>
                </a:lnTo>
                <a:close/>
              </a:path>
            </a:pathLst>
          </a:custGeom>
          <a:blipFill>
            <a:blip r:embed="rId3"/>
            <a:stretch>
              <a:fillRect/>
            </a:stretch>
          </a:blipFill>
        </p:spPr>
      </p:sp>
      <p:sp>
        <p:nvSpPr>
          <p:cNvPr id="4" name="TextBox 4"/>
          <p:cNvSpPr txBox="1"/>
          <p:nvPr/>
        </p:nvSpPr>
        <p:spPr>
          <a:xfrm>
            <a:off x="902749" y="2215569"/>
            <a:ext cx="7240459" cy="1055282"/>
          </a:xfrm>
          <a:prstGeom prst="rect">
            <a:avLst/>
          </a:prstGeom>
        </p:spPr>
        <p:txBody>
          <a:bodyPr lIns="0" tIns="0" rIns="0" bIns="0" rtlCol="0" anchor="t">
            <a:spAutoFit/>
          </a:bodyPr>
          <a:lstStyle/>
          <a:p>
            <a:pPr algn="ctr">
              <a:lnSpc>
                <a:spcPts val="8687"/>
              </a:lnSpc>
              <a:spcBef>
                <a:spcPct val="0"/>
              </a:spcBef>
            </a:pPr>
            <a:r>
              <a:rPr lang="en-US" sz="6205">
                <a:solidFill>
                  <a:srgbClr val="FFFFFF"/>
                </a:solidFill>
                <a:latin typeface="Gagalin"/>
                <a:ea typeface="Gagalin"/>
                <a:cs typeface="Gagalin"/>
                <a:sym typeface="Gagalin"/>
              </a:rPr>
              <a:t>Parity Check Matrix</a:t>
            </a:r>
          </a:p>
        </p:txBody>
      </p:sp>
      <p:sp>
        <p:nvSpPr>
          <p:cNvPr id="5" name="TextBox 5"/>
          <p:cNvSpPr txBox="1"/>
          <p:nvPr/>
        </p:nvSpPr>
        <p:spPr>
          <a:xfrm>
            <a:off x="1820831" y="6628674"/>
            <a:ext cx="5564088" cy="1051941"/>
          </a:xfrm>
          <a:prstGeom prst="rect">
            <a:avLst/>
          </a:prstGeom>
        </p:spPr>
        <p:txBody>
          <a:bodyPr lIns="0" tIns="0" rIns="0" bIns="0" rtlCol="0" anchor="t">
            <a:spAutoFit/>
          </a:bodyPr>
          <a:lstStyle/>
          <a:p>
            <a:pPr algn="ctr">
              <a:lnSpc>
                <a:spcPts val="8693"/>
              </a:lnSpc>
              <a:spcBef>
                <a:spcPct val="0"/>
              </a:spcBef>
            </a:pPr>
            <a:r>
              <a:rPr lang="en-US" sz="6209">
                <a:solidFill>
                  <a:srgbClr val="FFFFFF"/>
                </a:solidFill>
                <a:latin typeface="Gagalin"/>
                <a:ea typeface="Gagalin"/>
                <a:cs typeface="Gagalin"/>
                <a:sym typeface="Gagalin"/>
              </a:rPr>
              <a:t>Storage Matrix</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sp>
        <p:nvSpPr>
          <p:cNvPr id="2" name="Freeform 2"/>
          <p:cNvSpPr/>
          <p:nvPr/>
        </p:nvSpPr>
        <p:spPr>
          <a:xfrm>
            <a:off x="3493371" y="2439825"/>
            <a:ext cx="11301259" cy="1101873"/>
          </a:xfrm>
          <a:custGeom>
            <a:avLst/>
            <a:gdLst/>
            <a:ahLst/>
            <a:cxnLst/>
            <a:rect l="l" t="t" r="r" b="b"/>
            <a:pathLst>
              <a:path w="11301259" h="1101873">
                <a:moveTo>
                  <a:pt x="0" y="0"/>
                </a:moveTo>
                <a:lnTo>
                  <a:pt x="11301258" y="0"/>
                </a:lnTo>
                <a:lnTo>
                  <a:pt x="11301258" y="1101873"/>
                </a:lnTo>
                <a:lnTo>
                  <a:pt x="0" y="1101873"/>
                </a:lnTo>
                <a:lnTo>
                  <a:pt x="0" y="0"/>
                </a:lnTo>
                <a:close/>
              </a:path>
            </a:pathLst>
          </a:custGeom>
          <a:blipFill>
            <a:blip r:embed="rId2"/>
            <a:stretch>
              <a:fillRect/>
            </a:stretch>
          </a:blipFill>
        </p:spPr>
      </p:sp>
      <p:sp>
        <p:nvSpPr>
          <p:cNvPr id="3" name="Freeform 3"/>
          <p:cNvSpPr/>
          <p:nvPr/>
        </p:nvSpPr>
        <p:spPr>
          <a:xfrm>
            <a:off x="3493371" y="4172733"/>
            <a:ext cx="11301259" cy="5085567"/>
          </a:xfrm>
          <a:custGeom>
            <a:avLst/>
            <a:gdLst/>
            <a:ahLst/>
            <a:cxnLst/>
            <a:rect l="l" t="t" r="r" b="b"/>
            <a:pathLst>
              <a:path w="11301259" h="5085567">
                <a:moveTo>
                  <a:pt x="0" y="0"/>
                </a:moveTo>
                <a:lnTo>
                  <a:pt x="11301258" y="0"/>
                </a:lnTo>
                <a:lnTo>
                  <a:pt x="11301258" y="5085567"/>
                </a:lnTo>
                <a:lnTo>
                  <a:pt x="0" y="5085567"/>
                </a:lnTo>
                <a:lnTo>
                  <a:pt x="0" y="0"/>
                </a:lnTo>
                <a:close/>
              </a:path>
            </a:pathLst>
          </a:custGeom>
          <a:blipFill>
            <a:blip r:embed="rId3"/>
            <a:stretch>
              <a:fillRect/>
            </a:stretch>
          </a:blipFill>
        </p:spPr>
      </p:sp>
      <p:sp>
        <p:nvSpPr>
          <p:cNvPr id="4" name="TextBox 4"/>
          <p:cNvSpPr txBox="1"/>
          <p:nvPr/>
        </p:nvSpPr>
        <p:spPr>
          <a:xfrm>
            <a:off x="2438400" y="981305"/>
            <a:ext cx="13068969" cy="762002"/>
          </a:xfrm>
          <a:prstGeom prst="rect">
            <a:avLst/>
          </a:prstGeom>
        </p:spPr>
        <p:txBody>
          <a:bodyPr wrap="square" lIns="0" tIns="0" rIns="0" bIns="0" rtlCol="0" anchor="t">
            <a:spAutoFit/>
          </a:bodyPr>
          <a:lstStyle/>
          <a:p>
            <a:pPr algn="l">
              <a:lnSpc>
                <a:spcPts val="6299"/>
              </a:lnSpc>
              <a:spcBef>
                <a:spcPct val="0"/>
              </a:spcBef>
            </a:pPr>
            <a:r>
              <a:rPr lang="en-US" sz="4499" dirty="0">
                <a:solidFill>
                  <a:srgbClr val="FFFFFF"/>
                </a:solidFill>
                <a:latin typeface="Alatsi"/>
                <a:ea typeface="Alatsi"/>
                <a:cs typeface="Alatsi"/>
                <a:sym typeface="Alatsi"/>
              </a:rPr>
              <a:t>In first iteration every VN sends values to each CN</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sp>
        <p:nvSpPr>
          <p:cNvPr id="2" name="Freeform 2"/>
          <p:cNvSpPr/>
          <p:nvPr/>
        </p:nvSpPr>
        <p:spPr>
          <a:xfrm>
            <a:off x="3493371" y="4014231"/>
            <a:ext cx="11301259" cy="847594"/>
          </a:xfrm>
          <a:custGeom>
            <a:avLst/>
            <a:gdLst/>
            <a:ahLst/>
            <a:cxnLst/>
            <a:rect l="l" t="t" r="r" b="b"/>
            <a:pathLst>
              <a:path w="11301259" h="847594">
                <a:moveTo>
                  <a:pt x="0" y="0"/>
                </a:moveTo>
                <a:lnTo>
                  <a:pt x="11301258" y="0"/>
                </a:lnTo>
                <a:lnTo>
                  <a:pt x="11301258" y="847594"/>
                </a:lnTo>
                <a:lnTo>
                  <a:pt x="0" y="847594"/>
                </a:lnTo>
                <a:lnTo>
                  <a:pt x="0" y="0"/>
                </a:lnTo>
                <a:close/>
              </a:path>
            </a:pathLst>
          </a:custGeom>
          <a:blipFill>
            <a:blip r:embed="rId2"/>
            <a:stretch>
              <a:fillRect/>
            </a:stretch>
          </a:blipFill>
        </p:spPr>
      </p:sp>
      <p:sp>
        <p:nvSpPr>
          <p:cNvPr id="3" name="Freeform 3"/>
          <p:cNvSpPr/>
          <p:nvPr/>
        </p:nvSpPr>
        <p:spPr>
          <a:xfrm>
            <a:off x="3493371" y="5588847"/>
            <a:ext cx="11301259" cy="3884808"/>
          </a:xfrm>
          <a:custGeom>
            <a:avLst/>
            <a:gdLst/>
            <a:ahLst/>
            <a:cxnLst/>
            <a:rect l="l" t="t" r="r" b="b"/>
            <a:pathLst>
              <a:path w="11301259" h="3884808">
                <a:moveTo>
                  <a:pt x="0" y="0"/>
                </a:moveTo>
                <a:lnTo>
                  <a:pt x="11301258" y="0"/>
                </a:lnTo>
                <a:lnTo>
                  <a:pt x="11301258" y="3884808"/>
                </a:lnTo>
                <a:lnTo>
                  <a:pt x="0" y="3884808"/>
                </a:lnTo>
                <a:lnTo>
                  <a:pt x="0" y="0"/>
                </a:lnTo>
                <a:close/>
              </a:path>
            </a:pathLst>
          </a:custGeom>
          <a:blipFill>
            <a:blip r:embed="rId3"/>
            <a:stretch>
              <a:fillRect/>
            </a:stretch>
          </a:blipFill>
        </p:spPr>
      </p:sp>
      <p:sp>
        <p:nvSpPr>
          <p:cNvPr id="4" name="TextBox 4"/>
          <p:cNvSpPr txBox="1"/>
          <p:nvPr/>
        </p:nvSpPr>
        <p:spPr>
          <a:xfrm>
            <a:off x="5486400" y="426955"/>
            <a:ext cx="6370429" cy="1470787"/>
          </a:xfrm>
          <a:prstGeom prst="rect">
            <a:avLst/>
          </a:prstGeom>
        </p:spPr>
        <p:txBody>
          <a:bodyPr wrap="square" lIns="0" tIns="0" rIns="0" bIns="0" rtlCol="0" anchor="t">
            <a:spAutoFit/>
          </a:bodyPr>
          <a:lstStyle/>
          <a:p>
            <a:pPr algn="ctr">
              <a:lnSpc>
                <a:spcPts val="12879"/>
              </a:lnSpc>
              <a:spcBef>
                <a:spcPct val="0"/>
              </a:spcBef>
            </a:pPr>
            <a:r>
              <a:rPr lang="en-US" sz="9199" dirty="0">
                <a:solidFill>
                  <a:srgbClr val="FFFFFF"/>
                </a:solidFill>
                <a:latin typeface="Gagalin"/>
                <a:ea typeface="Gagalin"/>
                <a:cs typeface="Gagalin"/>
                <a:sym typeface="Gagalin"/>
              </a:rPr>
              <a:t>Example</a:t>
            </a:r>
          </a:p>
        </p:txBody>
      </p:sp>
      <p:sp>
        <p:nvSpPr>
          <p:cNvPr id="5" name="TextBox 5"/>
          <p:cNvSpPr txBox="1"/>
          <p:nvPr/>
        </p:nvSpPr>
        <p:spPr>
          <a:xfrm>
            <a:off x="1521071" y="2417971"/>
            <a:ext cx="15245858" cy="555803"/>
          </a:xfrm>
          <a:prstGeom prst="rect">
            <a:avLst/>
          </a:prstGeom>
        </p:spPr>
        <p:txBody>
          <a:bodyPr lIns="0" tIns="0" rIns="0" bIns="0" rtlCol="0" anchor="t">
            <a:spAutoFit/>
          </a:bodyPr>
          <a:lstStyle/>
          <a:p>
            <a:pPr algn="ctr">
              <a:lnSpc>
                <a:spcPts val="4540"/>
              </a:lnSpc>
            </a:pPr>
            <a:r>
              <a:rPr lang="en-US" sz="3243" b="1">
                <a:solidFill>
                  <a:srgbClr val="FFFFFF"/>
                </a:solidFill>
                <a:latin typeface="Canva Sans Bold"/>
                <a:ea typeface="Canva Sans Bold"/>
                <a:cs typeface="Canva Sans Bold"/>
                <a:sym typeface="Canva Sans Bold"/>
              </a:rPr>
              <a:t>• Let us visualize this algorithm through an example calculation as follows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9451783" cy="2823720"/>
          </a:xfrm>
          <a:custGeom>
            <a:avLst/>
            <a:gdLst/>
            <a:ahLst/>
            <a:cxnLst/>
            <a:rect l="l" t="t" r="r" b="b"/>
            <a:pathLst>
              <a:path w="9451783" h="2823720">
                <a:moveTo>
                  <a:pt x="0" y="0"/>
                </a:moveTo>
                <a:lnTo>
                  <a:pt x="9451783" y="0"/>
                </a:lnTo>
                <a:lnTo>
                  <a:pt x="9451783" y="2823720"/>
                </a:lnTo>
                <a:lnTo>
                  <a:pt x="0" y="2823720"/>
                </a:lnTo>
                <a:lnTo>
                  <a:pt x="0" y="0"/>
                </a:lnTo>
                <a:close/>
              </a:path>
            </a:pathLst>
          </a:custGeom>
          <a:blipFill>
            <a:blip r:embed="rId2"/>
            <a:stretch>
              <a:fillRect/>
            </a:stretch>
          </a:blipFill>
        </p:spPr>
      </p:sp>
      <p:sp>
        <p:nvSpPr>
          <p:cNvPr id="3" name="Freeform 3"/>
          <p:cNvSpPr/>
          <p:nvPr/>
        </p:nvSpPr>
        <p:spPr>
          <a:xfrm>
            <a:off x="7424982" y="5934530"/>
            <a:ext cx="10269313" cy="3042284"/>
          </a:xfrm>
          <a:custGeom>
            <a:avLst/>
            <a:gdLst/>
            <a:ahLst/>
            <a:cxnLst/>
            <a:rect l="l" t="t" r="r" b="b"/>
            <a:pathLst>
              <a:path w="10269313" h="3042284">
                <a:moveTo>
                  <a:pt x="0" y="0"/>
                </a:moveTo>
                <a:lnTo>
                  <a:pt x="10269313" y="0"/>
                </a:lnTo>
                <a:lnTo>
                  <a:pt x="10269313" y="3042284"/>
                </a:lnTo>
                <a:lnTo>
                  <a:pt x="0" y="3042284"/>
                </a:lnTo>
                <a:lnTo>
                  <a:pt x="0" y="0"/>
                </a:lnTo>
                <a:close/>
              </a:path>
            </a:pathLst>
          </a:custGeom>
          <a:blipFill>
            <a:blip r:embed="rId3"/>
            <a:stretch>
              <a:fillRect/>
            </a:stretch>
          </a:blipFill>
        </p:spPr>
      </p:sp>
      <p:sp>
        <p:nvSpPr>
          <p:cNvPr id="4" name="Freeform 4"/>
          <p:cNvSpPr/>
          <p:nvPr/>
        </p:nvSpPr>
        <p:spPr>
          <a:xfrm rot="2035286">
            <a:off x="2497090" y="5234071"/>
            <a:ext cx="4958999" cy="1400917"/>
          </a:xfrm>
          <a:custGeom>
            <a:avLst/>
            <a:gdLst/>
            <a:ahLst/>
            <a:cxnLst/>
            <a:rect l="l" t="t" r="r" b="b"/>
            <a:pathLst>
              <a:path w="4958999" h="1400917">
                <a:moveTo>
                  <a:pt x="0" y="0"/>
                </a:moveTo>
                <a:lnTo>
                  <a:pt x="4958999" y="0"/>
                </a:lnTo>
                <a:lnTo>
                  <a:pt x="4958999" y="1400918"/>
                </a:lnTo>
                <a:lnTo>
                  <a:pt x="0" y="14009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1630211" y="1228685"/>
            <a:ext cx="5783434" cy="4033975"/>
          </a:xfrm>
          <a:custGeom>
            <a:avLst/>
            <a:gdLst/>
            <a:ahLst/>
            <a:cxnLst/>
            <a:rect l="l" t="t" r="r" b="b"/>
            <a:pathLst>
              <a:path w="5783434" h="4033975">
                <a:moveTo>
                  <a:pt x="0" y="0"/>
                </a:moveTo>
                <a:lnTo>
                  <a:pt x="5783434" y="0"/>
                </a:lnTo>
                <a:lnTo>
                  <a:pt x="5783434" y="4033975"/>
                </a:lnTo>
                <a:lnTo>
                  <a:pt x="0" y="40339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0" y="224226"/>
            <a:ext cx="12559638" cy="631368"/>
          </a:xfrm>
          <a:prstGeom prst="rect">
            <a:avLst/>
          </a:prstGeom>
        </p:spPr>
        <p:txBody>
          <a:bodyPr lIns="0" tIns="0" rIns="0" bIns="0" rtlCol="0" anchor="t">
            <a:spAutoFit/>
          </a:bodyPr>
          <a:lstStyle/>
          <a:p>
            <a:pPr algn="ctr">
              <a:lnSpc>
                <a:spcPts val="5100"/>
              </a:lnSpc>
            </a:pPr>
            <a:r>
              <a:rPr lang="en-US" sz="3642">
                <a:solidFill>
                  <a:srgbClr val="FFFFFF"/>
                </a:solidFill>
                <a:latin typeface="Canva Sans"/>
                <a:ea typeface="Canva Sans"/>
                <a:cs typeface="Canva Sans"/>
                <a:sym typeface="Canva Sans"/>
              </a:rPr>
              <a:t>• </a:t>
            </a:r>
            <a:r>
              <a:rPr lang="en-US" sz="3642" b="1">
                <a:solidFill>
                  <a:srgbClr val="FFFFFF"/>
                </a:solidFill>
                <a:latin typeface="Canva Sans Bold"/>
                <a:ea typeface="Canva Sans Bold"/>
                <a:cs typeface="Canva Sans Bold"/>
                <a:sym typeface="Canva Sans Bold"/>
              </a:rPr>
              <a:t>Row Operations</a:t>
            </a:r>
            <a:r>
              <a:rPr lang="en-US" sz="3642">
                <a:solidFill>
                  <a:srgbClr val="FFFFFF"/>
                </a:solidFill>
                <a:latin typeface="Canva Sans"/>
                <a:ea typeface="Canva Sans"/>
                <a:cs typeface="Canva Sans"/>
                <a:sym typeface="Canva Sans"/>
              </a:rPr>
              <a:t> are performed on the matrix : -</a:t>
            </a:r>
          </a:p>
        </p:txBody>
      </p:sp>
      <p:sp>
        <p:nvSpPr>
          <p:cNvPr id="7" name="TextBox 7"/>
          <p:cNvSpPr txBox="1"/>
          <p:nvPr/>
        </p:nvSpPr>
        <p:spPr>
          <a:xfrm>
            <a:off x="4238514" y="5057775"/>
            <a:ext cx="3534722" cy="737533"/>
          </a:xfrm>
          <a:prstGeom prst="rect">
            <a:avLst/>
          </a:prstGeom>
        </p:spPr>
        <p:txBody>
          <a:bodyPr lIns="0" tIns="0" rIns="0" bIns="0" rtlCol="0" anchor="t">
            <a:spAutoFit/>
          </a:bodyPr>
          <a:lstStyle/>
          <a:p>
            <a:pPr algn="ctr">
              <a:lnSpc>
                <a:spcPts val="6073"/>
              </a:lnSpc>
            </a:pPr>
            <a:r>
              <a:rPr lang="en-US" sz="4338" b="1">
                <a:solidFill>
                  <a:srgbClr val="FFFFFF"/>
                </a:solidFill>
                <a:latin typeface="Canva Sans Bold"/>
                <a:ea typeface="Canva Sans Bold"/>
                <a:cs typeface="Canva Sans Bold"/>
                <a:sym typeface="Canva Sans Bold"/>
              </a:rPr>
              <a:t>On Row - 1</a:t>
            </a:r>
          </a:p>
        </p:txBody>
      </p:sp>
      <p:sp>
        <p:nvSpPr>
          <p:cNvPr id="8" name="TextBox 8"/>
          <p:cNvSpPr txBox="1"/>
          <p:nvPr/>
        </p:nvSpPr>
        <p:spPr>
          <a:xfrm>
            <a:off x="435832" y="6751880"/>
            <a:ext cx="4950389" cy="2506420"/>
          </a:xfrm>
          <a:prstGeom prst="rect">
            <a:avLst/>
          </a:prstGeom>
        </p:spPr>
        <p:txBody>
          <a:bodyPr lIns="0" tIns="0" rIns="0" bIns="0" rtlCol="0" anchor="t">
            <a:spAutoFit/>
          </a:bodyPr>
          <a:lstStyle/>
          <a:p>
            <a:pPr algn="ctr">
              <a:lnSpc>
                <a:spcPts val="4000"/>
              </a:lnSpc>
            </a:pPr>
            <a:r>
              <a:rPr lang="en-US" sz="2857">
                <a:solidFill>
                  <a:srgbClr val="FFFFFF"/>
                </a:solidFill>
                <a:latin typeface="Canva Sans"/>
                <a:ea typeface="Canva Sans"/>
                <a:cs typeface="Canva Sans"/>
                <a:sym typeface="Canva Sans"/>
              </a:rPr>
              <a:t>All elements are replaced with the lowest absolute value (Min-1) except itself. The lowest one is replaced with the 2nd smallest (Min-2).</a:t>
            </a:r>
          </a:p>
        </p:txBody>
      </p:sp>
      <p:sp>
        <p:nvSpPr>
          <p:cNvPr id="9" name="TextBox 9"/>
          <p:cNvSpPr txBox="1"/>
          <p:nvPr/>
        </p:nvSpPr>
        <p:spPr>
          <a:xfrm>
            <a:off x="12559638" y="2089605"/>
            <a:ext cx="3630895" cy="2576731"/>
          </a:xfrm>
          <a:prstGeom prst="rect">
            <a:avLst/>
          </a:prstGeom>
        </p:spPr>
        <p:txBody>
          <a:bodyPr lIns="0" tIns="0" rIns="0" bIns="0" rtlCol="0" anchor="t">
            <a:spAutoFit/>
          </a:bodyPr>
          <a:lstStyle/>
          <a:p>
            <a:pPr algn="ctr">
              <a:lnSpc>
                <a:spcPts val="2934"/>
              </a:lnSpc>
            </a:pPr>
            <a:r>
              <a:rPr lang="en-US" sz="2096">
                <a:solidFill>
                  <a:srgbClr val="474643"/>
                </a:solidFill>
                <a:latin typeface="Canva Sans"/>
                <a:ea typeface="Canva Sans"/>
                <a:cs typeface="Canva Sans"/>
                <a:sym typeface="Canva Sans"/>
              </a:rPr>
              <a:t>The sign is determined by the no. of (-)ve values in the previous matrix. Odd no. of (-)ve values results in flipping of sign in the next operation, o.w. sign remains same.</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sp>
        <p:nvSpPr>
          <p:cNvPr id="2" name="Freeform 2"/>
          <p:cNvSpPr/>
          <p:nvPr/>
        </p:nvSpPr>
        <p:spPr>
          <a:xfrm>
            <a:off x="3224086" y="3374926"/>
            <a:ext cx="11839829" cy="3537149"/>
          </a:xfrm>
          <a:custGeom>
            <a:avLst/>
            <a:gdLst/>
            <a:ahLst/>
            <a:cxnLst/>
            <a:rect l="l" t="t" r="r" b="b"/>
            <a:pathLst>
              <a:path w="11839829" h="3537149">
                <a:moveTo>
                  <a:pt x="0" y="0"/>
                </a:moveTo>
                <a:lnTo>
                  <a:pt x="11839828" y="0"/>
                </a:lnTo>
                <a:lnTo>
                  <a:pt x="11839828" y="3537148"/>
                </a:lnTo>
                <a:lnTo>
                  <a:pt x="0" y="3537148"/>
                </a:lnTo>
                <a:lnTo>
                  <a:pt x="0" y="0"/>
                </a:lnTo>
                <a:close/>
              </a:path>
            </a:pathLst>
          </a:custGeom>
          <a:blipFill>
            <a:blip r:embed="rId2"/>
            <a:stretch>
              <a:fillRect/>
            </a:stretch>
          </a:blipFill>
        </p:spPr>
      </p:sp>
      <p:sp>
        <p:nvSpPr>
          <p:cNvPr id="3" name="TextBox 3"/>
          <p:cNvSpPr txBox="1"/>
          <p:nvPr/>
        </p:nvSpPr>
        <p:spPr>
          <a:xfrm>
            <a:off x="829915" y="906368"/>
            <a:ext cx="16628165" cy="1227309"/>
          </a:xfrm>
          <a:prstGeom prst="rect">
            <a:avLst/>
          </a:prstGeom>
        </p:spPr>
        <p:txBody>
          <a:bodyPr lIns="0" tIns="0" rIns="0" bIns="0" rtlCol="0" anchor="t">
            <a:spAutoFit/>
          </a:bodyPr>
          <a:lstStyle/>
          <a:p>
            <a:pPr algn="ctr">
              <a:lnSpc>
                <a:spcPts val="4960"/>
              </a:lnSpc>
            </a:pPr>
            <a:r>
              <a:rPr lang="en-US" sz="3542" dirty="0">
                <a:solidFill>
                  <a:srgbClr val="FFFFFF"/>
                </a:solidFill>
                <a:latin typeface="Canva Sans"/>
                <a:ea typeface="Canva Sans"/>
                <a:cs typeface="Canva Sans"/>
                <a:sym typeface="Canva Sans"/>
              </a:rPr>
              <a:t>• Similarly performing the same steps on each row, we can finally obtain the following matrix :</a:t>
            </a:r>
          </a:p>
        </p:txBody>
      </p:sp>
      <p:sp>
        <p:nvSpPr>
          <p:cNvPr id="4" name="TextBox 4"/>
          <p:cNvSpPr txBox="1"/>
          <p:nvPr/>
        </p:nvSpPr>
        <p:spPr>
          <a:xfrm>
            <a:off x="1911416" y="7505700"/>
            <a:ext cx="14465165" cy="647623"/>
          </a:xfrm>
          <a:prstGeom prst="rect">
            <a:avLst/>
          </a:prstGeom>
        </p:spPr>
        <p:txBody>
          <a:bodyPr lIns="0" tIns="0" rIns="0" bIns="0" rtlCol="0" anchor="t">
            <a:spAutoFit/>
          </a:bodyPr>
          <a:lstStyle/>
          <a:p>
            <a:pPr algn="ctr">
              <a:lnSpc>
                <a:spcPts val="5254"/>
              </a:lnSpc>
            </a:pPr>
            <a:r>
              <a:rPr lang="en-US" sz="3753" u="sng" dirty="0">
                <a:solidFill>
                  <a:srgbClr val="FFFFFF"/>
                </a:solidFill>
                <a:latin typeface="Canva Sans"/>
                <a:ea typeface="Canva Sans"/>
                <a:cs typeface="Canva Sans"/>
                <a:sym typeface="Canva Sans"/>
              </a:rPr>
              <a:t>Final matrix obtained after completion of </a:t>
            </a:r>
            <a:r>
              <a:rPr lang="en-US" sz="3753" b="1" u="sng" dirty="0">
                <a:solidFill>
                  <a:srgbClr val="FFFFFF"/>
                </a:solidFill>
                <a:latin typeface="Canva Sans Bold"/>
                <a:ea typeface="Canva Sans Bold"/>
                <a:cs typeface="Canva Sans Bold"/>
                <a:sym typeface="Canva Sans Bold"/>
              </a:rPr>
              <a:t>ROW OPERATIONS.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sp>
        <p:nvSpPr>
          <p:cNvPr id="2" name="Freeform 2"/>
          <p:cNvSpPr/>
          <p:nvPr/>
        </p:nvSpPr>
        <p:spPr>
          <a:xfrm>
            <a:off x="1426265" y="1301072"/>
            <a:ext cx="11301259" cy="3842428"/>
          </a:xfrm>
          <a:custGeom>
            <a:avLst/>
            <a:gdLst/>
            <a:ahLst/>
            <a:cxnLst/>
            <a:rect l="l" t="t" r="r" b="b"/>
            <a:pathLst>
              <a:path w="11301259" h="3842428">
                <a:moveTo>
                  <a:pt x="0" y="0"/>
                </a:moveTo>
                <a:lnTo>
                  <a:pt x="11301259" y="0"/>
                </a:lnTo>
                <a:lnTo>
                  <a:pt x="11301259" y="3842428"/>
                </a:lnTo>
                <a:lnTo>
                  <a:pt x="0" y="3842428"/>
                </a:lnTo>
                <a:lnTo>
                  <a:pt x="0" y="0"/>
                </a:lnTo>
                <a:close/>
              </a:path>
            </a:pathLst>
          </a:custGeom>
          <a:blipFill>
            <a:blip r:embed="rId2"/>
            <a:stretch>
              <a:fillRect/>
            </a:stretch>
          </a:blipFill>
        </p:spPr>
      </p:sp>
      <p:sp>
        <p:nvSpPr>
          <p:cNvPr id="3" name="Freeform 3"/>
          <p:cNvSpPr/>
          <p:nvPr/>
        </p:nvSpPr>
        <p:spPr>
          <a:xfrm>
            <a:off x="2068486" y="6007057"/>
            <a:ext cx="2075492" cy="510584"/>
          </a:xfrm>
          <a:custGeom>
            <a:avLst/>
            <a:gdLst/>
            <a:ahLst/>
            <a:cxnLst/>
            <a:rect l="l" t="t" r="r" b="b"/>
            <a:pathLst>
              <a:path w="2075492" h="510584">
                <a:moveTo>
                  <a:pt x="0" y="0"/>
                </a:moveTo>
                <a:lnTo>
                  <a:pt x="2075492" y="0"/>
                </a:lnTo>
                <a:lnTo>
                  <a:pt x="2075492" y="510584"/>
                </a:lnTo>
                <a:lnTo>
                  <a:pt x="0" y="510584"/>
                </a:lnTo>
                <a:lnTo>
                  <a:pt x="0" y="0"/>
                </a:lnTo>
                <a:close/>
              </a:path>
            </a:pathLst>
          </a:custGeom>
          <a:blipFill>
            <a:blip r:embed="rId3"/>
            <a:stretch>
              <a:fillRect/>
            </a:stretch>
          </a:blipFill>
        </p:spPr>
      </p:sp>
      <p:sp>
        <p:nvSpPr>
          <p:cNvPr id="4" name="AutoShape 4"/>
          <p:cNvSpPr/>
          <p:nvPr/>
        </p:nvSpPr>
        <p:spPr>
          <a:xfrm>
            <a:off x="5661640" y="5550685"/>
            <a:ext cx="6492240" cy="0"/>
          </a:xfrm>
          <a:prstGeom prst="line">
            <a:avLst/>
          </a:prstGeom>
          <a:ln w="38100" cap="flat">
            <a:solidFill>
              <a:srgbClr val="F6F3EB"/>
            </a:solidFill>
            <a:prstDash val="solid"/>
            <a:headEnd type="none" w="sm" len="sm"/>
            <a:tailEnd type="arrow" w="med" len="sm"/>
          </a:ln>
        </p:spPr>
      </p:sp>
      <p:sp>
        <p:nvSpPr>
          <p:cNvPr id="5" name="AutoShape 5"/>
          <p:cNvSpPr/>
          <p:nvPr/>
        </p:nvSpPr>
        <p:spPr>
          <a:xfrm>
            <a:off x="3200400" y="5184426"/>
            <a:ext cx="0" cy="860718"/>
          </a:xfrm>
          <a:prstGeom prst="line">
            <a:avLst/>
          </a:prstGeom>
          <a:ln w="123825" cap="flat">
            <a:solidFill>
              <a:srgbClr val="F6F3EB"/>
            </a:solidFill>
            <a:prstDash val="solid"/>
            <a:headEnd type="none" w="sm" len="sm"/>
            <a:tailEnd type="arrow" w="med" len="sm"/>
          </a:ln>
        </p:spPr>
      </p:sp>
      <p:sp>
        <p:nvSpPr>
          <p:cNvPr id="6" name="Freeform 6"/>
          <p:cNvSpPr/>
          <p:nvPr/>
        </p:nvSpPr>
        <p:spPr>
          <a:xfrm>
            <a:off x="1426265" y="7114640"/>
            <a:ext cx="4766429" cy="522683"/>
          </a:xfrm>
          <a:custGeom>
            <a:avLst/>
            <a:gdLst/>
            <a:ahLst/>
            <a:cxnLst/>
            <a:rect l="l" t="t" r="r" b="b"/>
            <a:pathLst>
              <a:path w="4766429" h="522683">
                <a:moveTo>
                  <a:pt x="0" y="0"/>
                </a:moveTo>
                <a:lnTo>
                  <a:pt x="4766429" y="0"/>
                </a:lnTo>
                <a:lnTo>
                  <a:pt x="4766429" y="522683"/>
                </a:lnTo>
                <a:lnTo>
                  <a:pt x="0" y="522683"/>
                </a:lnTo>
                <a:lnTo>
                  <a:pt x="0" y="0"/>
                </a:lnTo>
                <a:close/>
              </a:path>
            </a:pathLst>
          </a:custGeom>
          <a:blipFill>
            <a:blip r:embed="rId4"/>
            <a:stretch>
              <a:fillRect r="-137101"/>
            </a:stretch>
          </a:blipFill>
        </p:spPr>
      </p:sp>
      <p:sp>
        <p:nvSpPr>
          <p:cNvPr id="7" name="TextBox 7"/>
          <p:cNvSpPr txBox="1"/>
          <p:nvPr/>
        </p:nvSpPr>
        <p:spPr>
          <a:xfrm>
            <a:off x="1028700" y="380822"/>
            <a:ext cx="12559638" cy="647878"/>
          </a:xfrm>
          <a:prstGeom prst="rect">
            <a:avLst/>
          </a:prstGeom>
        </p:spPr>
        <p:txBody>
          <a:bodyPr lIns="0" tIns="0" rIns="0" bIns="0" rtlCol="0" anchor="t">
            <a:spAutoFit/>
          </a:bodyPr>
          <a:lstStyle/>
          <a:p>
            <a:pPr algn="ctr">
              <a:lnSpc>
                <a:spcPts val="5240"/>
              </a:lnSpc>
            </a:pPr>
            <a:r>
              <a:rPr lang="en-US" sz="3742">
                <a:solidFill>
                  <a:srgbClr val="FFFFFF"/>
                </a:solidFill>
                <a:latin typeface="Canva Sans"/>
                <a:ea typeface="Canva Sans"/>
                <a:cs typeface="Canva Sans"/>
                <a:sym typeface="Canva Sans"/>
              </a:rPr>
              <a:t>• Moving ahead with the </a:t>
            </a:r>
            <a:r>
              <a:rPr lang="en-US" sz="3742" b="1">
                <a:solidFill>
                  <a:srgbClr val="FFFFFF"/>
                </a:solidFill>
                <a:latin typeface="Canva Sans Bold"/>
                <a:ea typeface="Canva Sans Bold"/>
                <a:cs typeface="Canva Sans Bold"/>
                <a:sym typeface="Canva Sans Bold"/>
              </a:rPr>
              <a:t>COLUMN OPERATIONS</a:t>
            </a:r>
            <a:r>
              <a:rPr lang="en-US" sz="3742">
                <a:solidFill>
                  <a:srgbClr val="FFFFFF"/>
                </a:solidFill>
                <a:latin typeface="Canva Sans"/>
                <a:ea typeface="Canva Sans"/>
                <a:cs typeface="Canva Sans"/>
                <a:sym typeface="Canva Sans"/>
              </a:rPr>
              <a:t> : -</a:t>
            </a:r>
          </a:p>
        </p:txBody>
      </p:sp>
      <p:sp>
        <p:nvSpPr>
          <p:cNvPr id="8" name="AutoShape 8"/>
          <p:cNvSpPr/>
          <p:nvPr/>
        </p:nvSpPr>
        <p:spPr>
          <a:xfrm>
            <a:off x="4801564" y="5184426"/>
            <a:ext cx="110653" cy="1930214"/>
          </a:xfrm>
          <a:prstGeom prst="line">
            <a:avLst/>
          </a:prstGeom>
          <a:ln w="123825" cap="flat">
            <a:solidFill>
              <a:srgbClr val="F6F3EB"/>
            </a:solidFill>
            <a:prstDash val="solid"/>
            <a:headEnd type="none" w="sm" len="sm"/>
            <a:tailEnd type="arrow" w="med" len="sm"/>
          </a:ln>
        </p:spPr>
      </p:sp>
      <p:sp>
        <p:nvSpPr>
          <p:cNvPr id="9" name="TextBox 9"/>
          <p:cNvSpPr txBox="1"/>
          <p:nvPr/>
        </p:nvSpPr>
        <p:spPr>
          <a:xfrm>
            <a:off x="11339449" y="5891196"/>
            <a:ext cx="5732484" cy="2902897"/>
          </a:xfrm>
          <a:prstGeom prst="rect">
            <a:avLst/>
          </a:prstGeom>
        </p:spPr>
        <p:txBody>
          <a:bodyPr lIns="0" tIns="0" rIns="0" bIns="0" rtlCol="0" anchor="t">
            <a:spAutoFit/>
          </a:bodyPr>
          <a:lstStyle/>
          <a:p>
            <a:pPr algn="ctr">
              <a:lnSpc>
                <a:spcPts val="4632"/>
              </a:lnSpc>
            </a:pPr>
            <a:r>
              <a:rPr lang="en-US" sz="3309">
                <a:solidFill>
                  <a:srgbClr val="FFFFFF"/>
                </a:solidFill>
                <a:latin typeface="Canva Sans"/>
                <a:ea typeface="Canva Sans"/>
                <a:cs typeface="Canva Sans"/>
                <a:sym typeface="Canva Sans"/>
              </a:rPr>
              <a:t>Here we are simply taking the sum of each element columnwise, including the corresponding element of received vector.</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sp>
        <p:nvSpPr>
          <p:cNvPr id="2" name="Freeform 2"/>
          <p:cNvSpPr/>
          <p:nvPr/>
        </p:nvSpPr>
        <p:spPr>
          <a:xfrm>
            <a:off x="3493371" y="1028700"/>
            <a:ext cx="11301259" cy="579190"/>
          </a:xfrm>
          <a:custGeom>
            <a:avLst/>
            <a:gdLst/>
            <a:ahLst/>
            <a:cxnLst/>
            <a:rect l="l" t="t" r="r" b="b"/>
            <a:pathLst>
              <a:path w="11301259" h="579190">
                <a:moveTo>
                  <a:pt x="0" y="0"/>
                </a:moveTo>
                <a:lnTo>
                  <a:pt x="11301258" y="0"/>
                </a:lnTo>
                <a:lnTo>
                  <a:pt x="11301258" y="579190"/>
                </a:lnTo>
                <a:lnTo>
                  <a:pt x="0" y="579190"/>
                </a:lnTo>
                <a:lnTo>
                  <a:pt x="0" y="0"/>
                </a:lnTo>
                <a:close/>
              </a:path>
            </a:pathLst>
          </a:custGeom>
          <a:blipFill>
            <a:blip r:embed="rId2"/>
            <a:stretch>
              <a:fillRect/>
            </a:stretch>
          </a:blipFill>
        </p:spPr>
      </p:sp>
      <p:sp>
        <p:nvSpPr>
          <p:cNvPr id="3" name="Freeform 3"/>
          <p:cNvSpPr/>
          <p:nvPr/>
        </p:nvSpPr>
        <p:spPr>
          <a:xfrm>
            <a:off x="3195740" y="6540889"/>
            <a:ext cx="11896520" cy="3153964"/>
          </a:xfrm>
          <a:custGeom>
            <a:avLst/>
            <a:gdLst/>
            <a:ahLst/>
            <a:cxnLst/>
            <a:rect l="l" t="t" r="r" b="b"/>
            <a:pathLst>
              <a:path w="11896520" h="3153964">
                <a:moveTo>
                  <a:pt x="0" y="0"/>
                </a:moveTo>
                <a:lnTo>
                  <a:pt x="11896520" y="0"/>
                </a:lnTo>
                <a:lnTo>
                  <a:pt x="11896520" y="3153964"/>
                </a:lnTo>
                <a:lnTo>
                  <a:pt x="0" y="3153964"/>
                </a:lnTo>
                <a:lnTo>
                  <a:pt x="0" y="0"/>
                </a:lnTo>
                <a:close/>
              </a:path>
            </a:pathLst>
          </a:custGeom>
          <a:blipFill>
            <a:blip r:embed="rId3"/>
            <a:stretch>
              <a:fillRect t="-19758"/>
            </a:stretch>
          </a:blipFill>
        </p:spPr>
      </p:sp>
      <p:sp>
        <p:nvSpPr>
          <p:cNvPr id="4" name="TextBox 4"/>
          <p:cNvSpPr txBox="1"/>
          <p:nvPr/>
        </p:nvSpPr>
        <p:spPr>
          <a:xfrm>
            <a:off x="829917" y="426704"/>
            <a:ext cx="16628165" cy="601996"/>
          </a:xfrm>
          <a:prstGeom prst="rect">
            <a:avLst/>
          </a:prstGeom>
        </p:spPr>
        <p:txBody>
          <a:bodyPr lIns="0" tIns="0" rIns="0" bIns="0" rtlCol="0" anchor="t">
            <a:spAutoFit/>
          </a:bodyPr>
          <a:lstStyle/>
          <a:p>
            <a:pPr algn="ctr">
              <a:lnSpc>
                <a:spcPts val="4960"/>
              </a:lnSpc>
            </a:pPr>
            <a:r>
              <a:rPr lang="en-US" sz="3542">
                <a:solidFill>
                  <a:srgbClr val="FFFFFF"/>
                </a:solidFill>
                <a:latin typeface="Canva Sans"/>
                <a:ea typeface="Canva Sans"/>
                <a:cs typeface="Canva Sans"/>
                <a:sym typeface="Canva Sans"/>
              </a:rPr>
              <a:t>• These operations on each column results in the following matrix of sums :</a:t>
            </a:r>
          </a:p>
        </p:txBody>
      </p:sp>
      <p:sp>
        <p:nvSpPr>
          <p:cNvPr id="5" name="Freeform 5"/>
          <p:cNvSpPr/>
          <p:nvPr/>
        </p:nvSpPr>
        <p:spPr>
          <a:xfrm rot="5400000">
            <a:off x="15782" y="3386931"/>
            <a:ext cx="4958999" cy="1400917"/>
          </a:xfrm>
          <a:custGeom>
            <a:avLst/>
            <a:gdLst/>
            <a:ahLst/>
            <a:cxnLst/>
            <a:rect l="l" t="t" r="r" b="b"/>
            <a:pathLst>
              <a:path w="4958999" h="1400917">
                <a:moveTo>
                  <a:pt x="0" y="0"/>
                </a:moveTo>
                <a:lnTo>
                  <a:pt x="4958999" y="0"/>
                </a:lnTo>
                <a:lnTo>
                  <a:pt x="4958999" y="1400917"/>
                </a:lnTo>
                <a:lnTo>
                  <a:pt x="0" y="14009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5400000">
            <a:off x="2558783" y="3425105"/>
            <a:ext cx="4688740" cy="1324569"/>
          </a:xfrm>
          <a:custGeom>
            <a:avLst/>
            <a:gdLst/>
            <a:ahLst/>
            <a:cxnLst/>
            <a:rect l="l" t="t" r="r" b="b"/>
            <a:pathLst>
              <a:path w="4688740" h="1324569">
                <a:moveTo>
                  <a:pt x="0" y="0"/>
                </a:moveTo>
                <a:lnTo>
                  <a:pt x="4688739" y="0"/>
                </a:lnTo>
                <a:lnTo>
                  <a:pt x="4688739" y="1324569"/>
                </a:lnTo>
                <a:lnTo>
                  <a:pt x="0" y="1324569"/>
                </a:lnTo>
                <a:lnTo>
                  <a:pt x="0" y="0"/>
                </a:lnTo>
                <a:close/>
              </a:path>
            </a:pathLst>
          </a:custGeom>
          <a:blipFill>
            <a:blip r:embed="rId4">
              <a:alphaModFix amt="70000"/>
              <a:extLst>
                <a:ext uri="{96DAC541-7B7A-43D3-8B79-37D633B846F1}">
                  <asvg:svgBlip xmlns:asvg="http://schemas.microsoft.com/office/drawing/2016/SVG/main" r:embed="rId5"/>
                </a:ext>
              </a:extLst>
            </a:blip>
            <a:stretch>
              <a:fillRect/>
            </a:stretch>
          </a:blipFill>
        </p:spPr>
      </p:sp>
      <p:sp>
        <p:nvSpPr>
          <p:cNvPr id="7" name="Freeform 7"/>
          <p:cNvSpPr/>
          <p:nvPr/>
        </p:nvSpPr>
        <p:spPr>
          <a:xfrm rot="5400000">
            <a:off x="4158589" y="3425105"/>
            <a:ext cx="4688740" cy="1324569"/>
          </a:xfrm>
          <a:custGeom>
            <a:avLst/>
            <a:gdLst/>
            <a:ahLst/>
            <a:cxnLst/>
            <a:rect l="l" t="t" r="r" b="b"/>
            <a:pathLst>
              <a:path w="4688740" h="1324569">
                <a:moveTo>
                  <a:pt x="0" y="0"/>
                </a:moveTo>
                <a:lnTo>
                  <a:pt x="4688740" y="0"/>
                </a:lnTo>
                <a:lnTo>
                  <a:pt x="4688740" y="1324569"/>
                </a:lnTo>
                <a:lnTo>
                  <a:pt x="0" y="1324569"/>
                </a:lnTo>
                <a:lnTo>
                  <a:pt x="0" y="0"/>
                </a:lnTo>
                <a:close/>
              </a:path>
            </a:pathLst>
          </a:custGeom>
          <a:blipFill>
            <a:blip r:embed="rId4">
              <a:alphaModFix amt="40000"/>
              <a:extLst>
                <a:ext uri="{96DAC541-7B7A-43D3-8B79-37D633B846F1}">
                  <asvg:svgBlip xmlns:asvg="http://schemas.microsoft.com/office/drawing/2016/SVG/main" r:embed="rId5"/>
                </a:ext>
              </a:extLst>
            </a:blip>
            <a:stretch>
              <a:fillRect/>
            </a:stretch>
          </a:blipFill>
        </p:spPr>
      </p:sp>
      <p:sp>
        <p:nvSpPr>
          <p:cNvPr id="8" name="Freeform 8"/>
          <p:cNvSpPr/>
          <p:nvPr/>
        </p:nvSpPr>
        <p:spPr>
          <a:xfrm rot="5400000">
            <a:off x="5759383" y="3412105"/>
            <a:ext cx="4688740" cy="1324569"/>
          </a:xfrm>
          <a:custGeom>
            <a:avLst/>
            <a:gdLst/>
            <a:ahLst/>
            <a:cxnLst/>
            <a:rect l="l" t="t" r="r" b="b"/>
            <a:pathLst>
              <a:path w="4688740" h="1324569">
                <a:moveTo>
                  <a:pt x="0" y="0"/>
                </a:moveTo>
                <a:lnTo>
                  <a:pt x="4688740" y="0"/>
                </a:lnTo>
                <a:lnTo>
                  <a:pt x="4688740" y="1324569"/>
                </a:lnTo>
                <a:lnTo>
                  <a:pt x="0" y="1324569"/>
                </a:lnTo>
                <a:lnTo>
                  <a:pt x="0" y="0"/>
                </a:lnTo>
                <a:close/>
              </a:path>
            </a:pathLst>
          </a:custGeom>
          <a:blipFill>
            <a:blip r:embed="rId4">
              <a:alphaModFix amt="9999"/>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11136016" y="2565676"/>
            <a:ext cx="6123284" cy="2381088"/>
          </a:xfrm>
          <a:prstGeom prst="rect">
            <a:avLst/>
          </a:prstGeom>
        </p:spPr>
        <p:txBody>
          <a:bodyPr lIns="0" tIns="0" rIns="0" bIns="0" rtlCol="0" anchor="t">
            <a:spAutoFit/>
          </a:bodyPr>
          <a:lstStyle/>
          <a:p>
            <a:pPr algn="ctr">
              <a:lnSpc>
                <a:spcPts val="4780"/>
              </a:lnSpc>
            </a:pPr>
            <a:r>
              <a:rPr lang="en-US" sz="3414">
                <a:solidFill>
                  <a:srgbClr val="FFFFFF"/>
                </a:solidFill>
                <a:latin typeface="Canva Sans"/>
                <a:ea typeface="Canva Sans"/>
                <a:cs typeface="Canva Sans"/>
                <a:sym typeface="Canva Sans"/>
              </a:rPr>
              <a:t>After that, for each element, we are subtracting the value from the corresponding sum value columnwise.</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sp>
        <p:nvSpPr>
          <p:cNvPr id="2" name="AutoShape 2"/>
          <p:cNvSpPr/>
          <p:nvPr/>
        </p:nvSpPr>
        <p:spPr>
          <a:xfrm>
            <a:off x="-260599" y="9391650"/>
            <a:ext cx="7105264" cy="19050"/>
          </a:xfrm>
          <a:prstGeom prst="line">
            <a:avLst/>
          </a:prstGeom>
          <a:ln w="114300" cap="flat">
            <a:solidFill>
              <a:srgbClr val="F6F3EB"/>
            </a:solidFill>
            <a:prstDash val="solid"/>
            <a:headEnd type="none" w="sm" len="sm"/>
            <a:tailEnd type="none" w="sm" len="sm"/>
          </a:ln>
        </p:spPr>
      </p:sp>
      <p:sp>
        <p:nvSpPr>
          <p:cNvPr id="3" name="AutoShape 3"/>
          <p:cNvSpPr/>
          <p:nvPr/>
        </p:nvSpPr>
        <p:spPr>
          <a:xfrm>
            <a:off x="11430169" y="9315450"/>
            <a:ext cx="7105264" cy="19050"/>
          </a:xfrm>
          <a:prstGeom prst="line">
            <a:avLst/>
          </a:prstGeom>
          <a:ln w="114300" cap="flat">
            <a:solidFill>
              <a:srgbClr val="F6F3EB"/>
            </a:solidFill>
            <a:prstDash val="solid"/>
            <a:headEnd type="none" w="sm" len="sm"/>
            <a:tailEnd type="none" w="sm" len="sm"/>
          </a:ln>
        </p:spPr>
      </p:sp>
      <p:sp>
        <p:nvSpPr>
          <p:cNvPr id="4" name="TextBox 4"/>
          <p:cNvSpPr txBox="1"/>
          <p:nvPr/>
        </p:nvSpPr>
        <p:spPr>
          <a:xfrm>
            <a:off x="2373900" y="39663"/>
            <a:ext cx="13180039" cy="1410969"/>
          </a:xfrm>
          <a:prstGeom prst="rect">
            <a:avLst/>
          </a:prstGeom>
        </p:spPr>
        <p:txBody>
          <a:bodyPr lIns="0" tIns="0" rIns="0" bIns="0" rtlCol="0" anchor="t">
            <a:spAutoFit/>
          </a:bodyPr>
          <a:lstStyle/>
          <a:p>
            <a:pPr algn="ctr">
              <a:lnSpc>
                <a:spcPts val="11480"/>
              </a:lnSpc>
            </a:pPr>
            <a:r>
              <a:rPr lang="en-US" sz="8200">
                <a:solidFill>
                  <a:srgbClr val="F6F3EB"/>
                </a:solidFill>
                <a:latin typeface="Gagalin"/>
                <a:ea typeface="Gagalin"/>
                <a:cs typeface="Gagalin"/>
                <a:sym typeface="Gagalin"/>
              </a:rPr>
              <a:t> </a:t>
            </a:r>
            <a:r>
              <a:rPr lang="en-US" sz="8200" u="sng">
                <a:solidFill>
                  <a:srgbClr val="F6F3EB"/>
                </a:solidFill>
                <a:latin typeface="Gagalin"/>
                <a:ea typeface="Gagalin"/>
                <a:cs typeface="Gagalin"/>
                <a:sym typeface="Gagalin"/>
              </a:rPr>
              <a:t>INTRODUCTION ABOUT LDPC</a:t>
            </a:r>
            <a:r>
              <a:rPr lang="en-US" sz="8200">
                <a:solidFill>
                  <a:srgbClr val="F6F3EB"/>
                </a:solidFill>
                <a:latin typeface="Gagalin"/>
                <a:ea typeface="Gagalin"/>
                <a:cs typeface="Gagalin"/>
                <a:sym typeface="Gagalin"/>
              </a:rPr>
              <a:t> </a:t>
            </a:r>
          </a:p>
        </p:txBody>
      </p:sp>
      <p:sp>
        <p:nvSpPr>
          <p:cNvPr id="5" name="TextBox 5"/>
          <p:cNvSpPr txBox="1"/>
          <p:nvPr/>
        </p:nvSpPr>
        <p:spPr>
          <a:xfrm>
            <a:off x="-24257" y="2030683"/>
            <a:ext cx="17976353" cy="6580890"/>
          </a:xfrm>
          <a:prstGeom prst="rect">
            <a:avLst/>
          </a:prstGeom>
        </p:spPr>
        <p:txBody>
          <a:bodyPr lIns="0" tIns="0" rIns="0" bIns="0" rtlCol="0" anchor="t">
            <a:spAutoFit/>
          </a:bodyPr>
          <a:lstStyle/>
          <a:p>
            <a:pPr marL="736189" lvl="1" indent="-368094" algn="l">
              <a:lnSpc>
                <a:spcPts val="4773"/>
              </a:lnSpc>
              <a:buFont typeface="Arial"/>
              <a:buChar char="•"/>
            </a:pPr>
            <a:r>
              <a:rPr lang="en-US" sz="3409">
                <a:solidFill>
                  <a:srgbClr val="F6F3EB"/>
                </a:solidFill>
                <a:latin typeface="Canva Sans"/>
                <a:ea typeface="Canva Sans"/>
                <a:cs typeface="Canva Sans"/>
                <a:sym typeface="Canva Sans"/>
              </a:rPr>
              <a:t>Low-Density Parity-Check (LDPC) codes are a type of error-correcting code used in digital communication systems to detect and fix errors that occur during data transmission, especially due to noise in the communication channel. </a:t>
            </a:r>
          </a:p>
          <a:p>
            <a:pPr algn="ctr">
              <a:lnSpc>
                <a:spcPts val="4773"/>
              </a:lnSpc>
            </a:pPr>
            <a:r>
              <a:rPr lang="en-US" sz="3409">
                <a:solidFill>
                  <a:srgbClr val="F6F3EB"/>
                </a:solidFill>
                <a:latin typeface="Canva Sans"/>
                <a:ea typeface="Canva Sans"/>
                <a:cs typeface="Canva Sans"/>
                <a:sym typeface="Canva Sans"/>
              </a:rPr>
              <a:t> </a:t>
            </a:r>
          </a:p>
          <a:p>
            <a:pPr marL="736189" lvl="1" indent="-368094" algn="l">
              <a:lnSpc>
                <a:spcPts val="4773"/>
              </a:lnSpc>
              <a:buFont typeface="Arial"/>
              <a:buChar char="•"/>
            </a:pPr>
            <a:r>
              <a:rPr lang="en-US" sz="3409">
                <a:solidFill>
                  <a:srgbClr val="F6F3EB"/>
                </a:solidFill>
                <a:latin typeface="Canva Sans"/>
                <a:ea typeface="Canva Sans"/>
                <a:cs typeface="Canva Sans"/>
                <a:sym typeface="Canva Sans"/>
              </a:rPr>
              <a:t> These codes are especially important because they can help achieve data transmission speeds very close to the maximum limit defined by Shannon’s theory known as the Shannon Channel Capacity. </a:t>
            </a:r>
          </a:p>
          <a:p>
            <a:pPr algn="ctr">
              <a:lnSpc>
                <a:spcPts val="4773"/>
              </a:lnSpc>
            </a:pPr>
            <a:endParaRPr lang="en-US" sz="3409">
              <a:solidFill>
                <a:srgbClr val="F6F3EB"/>
              </a:solidFill>
              <a:latin typeface="Canva Sans"/>
              <a:ea typeface="Canva Sans"/>
              <a:cs typeface="Canva Sans"/>
              <a:sym typeface="Canva Sans"/>
            </a:endParaRPr>
          </a:p>
          <a:p>
            <a:pPr marL="736189" lvl="1" indent="-368094" algn="just">
              <a:lnSpc>
                <a:spcPts val="4773"/>
              </a:lnSpc>
              <a:buFont typeface="Arial"/>
              <a:buChar char="•"/>
            </a:pPr>
            <a:r>
              <a:rPr lang="en-US" sz="3409">
                <a:solidFill>
                  <a:srgbClr val="F6F3EB"/>
                </a:solidFill>
                <a:latin typeface="Canva Sans"/>
                <a:ea typeface="Canva Sans"/>
                <a:cs typeface="Canva Sans"/>
                <a:sym typeface="Canva Sans"/>
              </a:rPr>
              <a:t>Today, LDPC codes are used in many modern communication systems, including 5G wireless networks, due to their excellent error correction performance and efficiency.</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sp>
        <p:nvSpPr>
          <p:cNvPr id="2" name="Freeform 2"/>
          <p:cNvSpPr/>
          <p:nvPr/>
        </p:nvSpPr>
        <p:spPr>
          <a:xfrm>
            <a:off x="1028700" y="235663"/>
            <a:ext cx="9838082" cy="3123591"/>
          </a:xfrm>
          <a:custGeom>
            <a:avLst/>
            <a:gdLst/>
            <a:ahLst/>
            <a:cxnLst/>
            <a:rect l="l" t="t" r="r" b="b"/>
            <a:pathLst>
              <a:path w="9838082" h="3123591">
                <a:moveTo>
                  <a:pt x="0" y="0"/>
                </a:moveTo>
                <a:lnTo>
                  <a:pt x="9838082" y="0"/>
                </a:lnTo>
                <a:lnTo>
                  <a:pt x="9838082" y="3123591"/>
                </a:lnTo>
                <a:lnTo>
                  <a:pt x="0" y="3123591"/>
                </a:lnTo>
                <a:lnTo>
                  <a:pt x="0" y="0"/>
                </a:lnTo>
                <a:close/>
              </a:path>
            </a:pathLst>
          </a:custGeom>
          <a:blipFill>
            <a:blip r:embed="rId2"/>
            <a:stretch>
              <a:fillRect/>
            </a:stretch>
          </a:blipFill>
        </p:spPr>
      </p:sp>
      <p:sp>
        <p:nvSpPr>
          <p:cNvPr id="3" name="Freeform 3"/>
          <p:cNvSpPr/>
          <p:nvPr/>
        </p:nvSpPr>
        <p:spPr>
          <a:xfrm>
            <a:off x="994287" y="3787076"/>
            <a:ext cx="10569670" cy="541696"/>
          </a:xfrm>
          <a:custGeom>
            <a:avLst/>
            <a:gdLst/>
            <a:ahLst/>
            <a:cxnLst/>
            <a:rect l="l" t="t" r="r" b="b"/>
            <a:pathLst>
              <a:path w="10569670" h="541696">
                <a:moveTo>
                  <a:pt x="0" y="0"/>
                </a:moveTo>
                <a:lnTo>
                  <a:pt x="10569670" y="0"/>
                </a:lnTo>
                <a:lnTo>
                  <a:pt x="10569670" y="541696"/>
                </a:lnTo>
                <a:lnTo>
                  <a:pt x="0" y="541696"/>
                </a:lnTo>
                <a:lnTo>
                  <a:pt x="0" y="0"/>
                </a:lnTo>
                <a:close/>
              </a:path>
            </a:pathLst>
          </a:custGeom>
          <a:blipFill>
            <a:blip r:embed="rId3"/>
            <a:stretch>
              <a:fillRect/>
            </a:stretch>
          </a:blipFill>
        </p:spPr>
      </p:sp>
      <p:sp>
        <p:nvSpPr>
          <p:cNvPr id="4" name="Freeform 4"/>
          <p:cNvSpPr/>
          <p:nvPr/>
        </p:nvSpPr>
        <p:spPr>
          <a:xfrm rot="5400000">
            <a:off x="-885518" y="4241300"/>
            <a:ext cx="2985136" cy="843301"/>
          </a:xfrm>
          <a:custGeom>
            <a:avLst/>
            <a:gdLst/>
            <a:ahLst/>
            <a:cxnLst/>
            <a:rect l="l" t="t" r="r" b="b"/>
            <a:pathLst>
              <a:path w="2985136" h="843301">
                <a:moveTo>
                  <a:pt x="0" y="0"/>
                </a:moveTo>
                <a:lnTo>
                  <a:pt x="2985135" y="0"/>
                </a:lnTo>
                <a:lnTo>
                  <a:pt x="2985135" y="843301"/>
                </a:lnTo>
                <a:lnTo>
                  <a:pt x="0" y="8433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028700" y="6155518"/>
            <a:ext cx="11301259" cy="3178479"/>
          </a:xfrm>
          <a:custGeom>
            <a:avLst/>
            <a:gdLst/>
            <a:ahLst/>
            <a:cxnLst/>
            <a:rect l="l" t="t" r="r" b="b"/>
            <a:pathLst>
              <a:path w="11301259" h="3178479">
                <a:moveTo>
                  <a:pt x="0" y="0"/>
                </a:moveTo>
                <a:lnTo>
                  <a:pt x="11301259" y="0"/>
                </a:lnTo>
                <a:lnTo>
                  <a:pt x="11301259" y="3178479"/>
                </a:lnTo>
                <a:lnTo>
                  <a:pt x="0" y="3178479"/>
                </a:lnTo>
                <a:lnTo>
                  <a:pt x="0" y="0"/>
                </a:lnTo>
                <a:close/>
              </a:path>
            </a:pathLst>
          </a:custGeom>
          <a:blipFill>
            <a:blip r:embed="rId6"/>
            <a:stretch>
              <a:fillRect/>
            </a:stretch>
          </a:blipFill>
        </p:spPr>
      </p:sp>
      <p:sp>
        <p:nvSpPr>
          <p:cNvPr id="6" name="Freeform 6"/>
          <p:cNvSpPr/>
          <p:nvPr/>
        </p:nvSpPr>
        <p:spPr>
          <a:xfrm rot="-1204141" flipV="1">
            <a:off x="11431418" y="2966270"/>
            <a:ext cx="3062577" cy="1219462"/>
          </a:xfrm>
          <a:custGeom>
            <a:avLst/>
            <a:gdLst/>
            <a:ahLst/>
            <a:cxnLst/>
            <a:rect l="l" t="t" r="r" b="b"/>
            <a:pathLst>
              <a:path w="3062577" h="1219462">
                <a:moveTo>
                  <a:pt x="0" y="1219462"/>
                </a:moveTo>
                <a:lnTo>
                  <a:pt x="3062577" y="1219462"/>
                </a:lnTo>
                <a:lnTo>
                  <a:pt x="3062577" y="0"/>
                </a:lnTo>
                <a:lnTo>
                  <a:pt x="0" y="0"/>
                </a:lnTo>
                <a:lnTo>
                  <a:pt x="0" y="1219462"/>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1028700" y="4561207"/>
            <a:ext cx="13163085" cy="1215652"/>
          </a:xfrm>
          <a:prstGeom prst="rect">
            <a:avLst/>
          </a:prstGeom>
        </p:spPr>
        <p:txBody>
          <a:bodyPr lIns="0" tIns="0" rIns="0" bIns="0" rtlCol="0" anchor="t">
            <a:spAutoFit/>
          </a:bodyPr>
          <a:lstStyle/>
          <a:p>
            <a:pPr algn="ctr">
              <a:lnSpc>
                <a:spcPts val="4920"/>
              </a:lnSpc>
            </a:pPr>
            <a:r>
              <a:rPr lang="en-US" sz="3514">
                <a:solidFill>
                  <a:srgbClr val="FFFFFF"/>
                </a:solidFill>
                <a:latin typeface="Canva Sans"/>
                <a:ea typeface="Canva Sans"/>
                <a:cs typeface="Canva Sans"/>
                <a:sym typeface="Canva Sans"/>
              </a:rPr>
              <a:t>The resultant of the</a:t>
            </a:r>
            <a:r>
              <a:rPr lang="en-US" sz="3514" b="1">
                <a:solidFill>
                  <a:srgbClr val="FFFFFF"/>
                </a:solidFill>
                <a:latin typeface="Canva Sans Bold"/>
                <a:ea typeface="Canva Sans Bold"/>
                <a:cs typeface="Canva Sans Bold"/>
                <a:sym typeface="Canva Sans Bold"/>
              </a:rPr>
              <a:t> COLUMN OPERATIONS</a:t>
            </a:r>
            <a:r>
              <a:rPr lang="en-US" sz="3514">
                <a:solidFill>
                  <a:srgbClr val="FFFFFF"/>
                </a:solidFill>
                <a:latin typeface="Canva Sans"/>
                <a:ea typeface="Canva Sans"/>
                <a:cs typeface="Canva Sans"/>
                <a:sym typeface="Canva Sans"/>
              </a:rPr>
              <a:t> is the following final storage matrix (L) :</a:t>
            </a:r>
          </a:p>
        </p:txBody>
      </p:sp>
      <p:sp>
        <p:nvSpPr>
          <p:cNvPr id="8" name="TextBox 8"/>
          <p:cNvSpPr txBox="1"/>
          <p:nvPr/>
        </p:nvSpPr>
        <p:spPr>
          <a:xfrm>
            <a:off x="11232576" y="467572"/>
            <a:ext cx="6678099" cy="2028713"/>
          </a:xfrm>
          <a:prstGeom prst="rect">
            <a:avLst/>
          </a:prstGeom>
        </p:spPr>
        <p:txBody>
          <a:bodyPr lIns="0" tIns="0" rIns="0" bIns="0" rtlCol="0" anchor="t">
            <a:spAutoFit/>
          </a:bodyPr>
          <a:lstStyle/>
          <a:p>
            <a:pPr algn="ctr">
              <a:lnSpc>
                <a:spcPts val="4075"/>
              </a:lnSpc>
            </a:pPr>
            <a:r>
              <a:rPr lang="en-US" sz="2910">
                <a:solidFill>
                  <a:srgbClr val="FFFFFF"/>
                </a:solidFill>
                <a:latin typeface="Canva Sans"/>
                <a:ea typeface="Canva Sans"/>
                <a:cs typeface="Canva Sans"/>
                <a:sym typeface="Canva Sans"/>
              </a:rPr>
              <a:t>The Sum matrix is actually our estimated codeword of the provious iteration, which will be used for the following iteration.</a:t>
            </a:r>
          </a:p>
        </p:txBody>
      </p:sp>
      <p:sp>
        <p:nvSpPr>
          <p:cNvPr id="9" name="TextBox 9"/>
          <p:cNvSpPr txBox="1"/>
          <p:nvPr/>
        </p:nvSpPr>
        <p:spPr>
          <a:xfrm>
            <a:off x="12962707" y="6203901"/>
            <a:ext cx="3960192" cy="3150156"/>
          </a:xfrm>
          <a:prstGeom prst="rect">
            <a:avLst/>
          </a:prstGeom>
        </p:spPr>
        <p:txBody>
          <a:bodyPr lIns="0" tIns="0" rIns="0" bIns="0" rtlCol="0" anchor="t">
            <a:spAutoFit/>
          </a:bodyPr>
          <a:lstStyle/>
          <a:p>
            <a:pPr algn="ctr">
              <a:lnSpc>
                <a:spcPts val="5036"/>
              </a:lnSpc>
            </a:pPr>
            <a:r>
              <a:rPr lang="en-US" sz="3597">
                <a:solidFill>
                  <a:srgbClr val="FFFFFF"/>
                </a:solidFill>
                <a:latin typeface="Canva Sans"/>
                <a:ea typeface="Canva Sans"/>
                <a:cs typeface="Canva Sans"/>
                <a:sym typeface="Canva Sans"/>
              </a:rPr>
              <a:t>This resulting L matrix is used as input for the next iteration and so on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grpSp>
        <p:nvGrpSpPr>
          <p:cNvPr id="2" name="Group 2"/>
          <p:cNvGrpSpPr/>
          <p:nvPr/>
        </p:nvGrpSpPr>
        <p:grpSpPr>
          <a:xfrm>
            <a:off x="1986173" y="3578695"/>
            <a:ext cx="14315655" cy="3129610"/>
            <a:chOff x="0" y="0"/>
            <a:chExt cx="3770378" cy="824259"/>
          </a:xfrm>
        </p:grpSpPr>
        <p:sp>
          <p:nvSpPr>
            <p:cNvPr id="3" name="Freeform 3"/>
            <p:cNvSpPr/>
            <p:nvPr/>
          </p:nvSpPr>
          <p:spPr>
            <a:xfrm>
              <a:off x="0" y="0"/>
              <a:ext cx="3770378" cy="824259"/>
            </a:xfrm>
            <a:custGeom>
              <a:avLst/>
              <a:gdLst/>
              <a:ahLst/>
              <a:cxnLst/>
              <a:rect l="l" t="t" r="r" b="b"/>
              <a:pathLst>
                <a:path w="3770378" h="824259">
                  <a:moveTo>
                    <a:pt x="27581" y="0"/>
                  </a:moveTo>
                  <a:lnTo>
                    <a:pt x="3742798" y="0"/>
                  </a:lnTo>
                  <a:cubicBezTo>
                    <a:pt x="3758030" y="0"/>
                    <a:pt x="3770378" y="12348"/>
                    <a:pt x="3770378" y="27581"/>
                  </a:cubicBezTo>
                  <a:lnTo>
                    <a:pt x="3770378" y="796679"/>
                  </a:lnTo>
                  <a:cubicBezTo>
                    <a:pt x="3770378" y="811911"/>
                    <a:pt x="3758030" y="824259"/>
                    <a:pt x="3742798" y="824259"/>
                  </a:cubicBezTo>
                  <a:lnTo>
                    <a:pt x="27581" y="824259"/>
                  </a:lnTo>
                  <a:cubicBezTo>
                    <a:pt x="12348" y="824259"/>
                    <a:pt x="0" y="811911"/>
                    <a:pt x="0" y="796679"/>
                  </a:cubicBezTo>
                  <a:lnTo>
                    <a:pt x="0" y="27581"/>
                  </a:lnTo>
                  <a:cubicBezTo>
                    <a:pt x="0" y="12348"/>
                    <a:pt x="12348" y="0"/>
                    <a:pt x="27581" y="0"/>
                  </a:cubicBezTo>
                  <a:close/>
                </a:path>
              </a:pathLst>
            </a:custGeom>
            <a:solidFill>
              <a:srgbClr val="000000"/>
            </a:solidFill>
          </p:spPr>
        </p:sp>
        <p:sp>
          <p:nvSpPr>
            <p:cNvPr id="4" name="TextBox 4"/>
            <p:cNvSpPr txBox="1"/>
            <p:nvPr/>
          </p:nvSpPr>
          <p:spPr>
            <a:xfrm>
              <a:off x="0" y="-190500"/>
              <a:ext cx="3770378" cy="1014759"/>
            </a:xfrm>
            <a:prstGeom prst="rect">
              <a:avLst/>
            </a:prstGeom>
          </p:spPr>
          <p:txBody>
            <a:bodyPr lIns="50800" tIns="50800" rIns="50800" bIns="50800" rtlCol="0" anchor="ctr"/>
            <a:lstStyle/>
            <a:p>
              <a:pPr algn="ctr">
                <a:lnSpc>
                  <a:spcPts val="13439"/>
                </a:lnSpc>
              </a:pPr>
              <a:r>
                <a:rPr lang="en-US" sz="9600">
                  <a:solidFill>
                    <a:srgbClr val="FFFFFF"/>
                  </a:solidFill>
                  <a:latin typeface="Gagalin"/>
                  <a:ea typeface="Gagalin"/>
                  <a:cs typeface="Gagalin"/>
                  <a:sym typeface="Gagalin"/>
                </a:rPr>
                <a:t>Hard decision DEcoding</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sp>
        <p:nvSpPr>
          <p:cNvPr id="2" name="Freeform 2"/>
          <p:cNvSpPr/>
          <p:nvPr/>
        </p:nvSpPr>
        <p:spPr>
          <a:xfrm>
            <a:off x="1101509" y="1511988"/>
            <a:ext cx="16084981" cy="3199881"/>
          </a:xfrm>
          <a:custGeom>
            <a:avLst/>
            <a:gdLst/>
            <a:ahLst/>
            <a:cxnLst/>
            <a:rect l="l" t="t" r="r" b="b"/>
            <a:pathLst>
              <a:path w="16084981" h="3199881">
                <a:moveTo>
                  <a:pt x="0" y="0"/>
                </a:moveTo>
                <a:lnTo>
                  <a:pt x="16084982" y="0"/>
                </a:lnTo>
                <a:lnTo>
                  <a:pt x="16084982" y="3199880"/>
                </a:lnTo>
                <a:lnTo>
                  <a:pt x="0" y="3199880"/>
                </a:lnTo>
                <a:lnTo>
                  <a:pt x="0" y="0"/>
                </a:lnTo>
                <a:close/>
              </a:path>
            </a:pathLst>
          </a:custGeom>
          <a:blipFill>
            <a:blip r:embed="rId2"/>
            <a:stretch>
              <a:fillRect l="-461" t="-3288" r="-2336" b="-3288"/>
            </a:stretch>
          </a:blipFill>
        </p:spPr>
      </p:sp>
      <p:sp>
        <p:nvSpPr>
          <p:cNvPr id="3" name="TextBox 3"/>
          <p:cNvSpPr txBox="1"/>
          <p:nvPr/>
        </p:nvSpPr>
        <p:spPr>
          <a:xfrm>
            <a:off x="1120559" y="6407957"/>
            <a:ext cx="16084981" cy="358076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Canva Sans"/>
                <a:ea typeface="Canva Sans"/>
                <a:cs typeface="Canva Sans"/>
                <a:sym typeface="Canva Sans"/>
              </a:rPr>
              <a:t>This is main concept for solving the hard decision decoding is by Tenner graph decoding. (Which we already learned in class)</a:t>
            </a:r>
          </a:p>
          <a:p>
            <a:pPr algn="l">
              <a:lnSpc>
                <a:spcPts val="4759"/>
              </a:lnSpc>
            </a:pPr>
            <a:endParaRPr lang="en-US" sz="3399">
              <a:solidFill>
                <a:srgbClr val="FFFFFF"/>
              </a:solidFill>
              <a:latin typeface="Canva Sans"/>
              <a:ea typeface="Canva Sans"/>
              <a:cs typeface="Canva Sans"/>
              <a:sym typeface="Canva Sans"/>
            </a:endParaRPr>
          </a:p>
          <a:p>
            <a:pPr marL="734059" lvl="1" indent="-367030" algn="l">
              <a:lnSpc>
                <a:spcPts val="4759"/>
              </a:lnSpc>
              <a:buFont typeface="Arial"/>
              <a:buChar char="•"/>
            </a:pPr>
            <a:r>
              <a:rPr lang="en-US" sz="3399">
                <a:solidFill>
                  <a:srgbClr val="FFFFFF"/>
                </a:solidFill>
                <a:latin typeface="Canva Sans"/>
                <a:ea typeface="Canva Sans"/>
                <a:cs typeface="Canva Sans"/>
                <a:sym typeface="Canva Sans"/>
              </a:rPr>
              <a:t>Here as one can see, we will also receive some bits but these bits may have error so we are doing this hard decision decoding so that we can correct those errors.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10330285" cy="7564838"/>
          </a:xfrm>
          <a:custGeom>
            <a:avLst/>
            <a:gdLst/>
            <a:ahLst/>
            <a:cxnLst/>
            <a:rect l="l" t="t" r="r" b="b"/>
            <a:pathLst>
              <a:path w="10330285" h="7564838">
                <a:moveTo>
                  <a:pt x="0" y="0"/>
                </a:moveTo>
                <a:lnTo>
                  <a:pt x="10330285" y="0"/>
                </a:lnTo>
                <a:lnTo>
                  <a:pt x="10330285" y="7564838"/>
                </a:lnTo>
                <a:lnTo>
                  <a:pt x="0" y="7564838"/>
                </a:lnTo>
                <a:lnTo>
                  <a:pt x="0" y="0"/>
                </a:lnTo>
                <a:close/>
              </a:path>
            </a:pathLst>
          </a:custGeom>
          <a:blipFill>
            <a:blip r:embed="rId2"/>
            <a:stretch>
              <a:fillRect t="-3228" r="-7941" b="-3228"/>
            </a:stretch>
          </a:blipFill>
        </p:spPr>
      </p:sp>
      <p:sp>
        <p:nvSpPr>
          <p:cNvPr id="3" name="TextBox 3"/>
          <p:cNvSpPr txBox="1"/>
          <p:nvPr/>
        </p:nvSpPr>
        <p:spPr>
          <a:xfrm>
            <a:off x="597222" y="-95250"/>
            <a:ext cx="17005699" cy="10341057"/>
          </a:xfrm>
          <a:prstGeom prst="rect">
            <a:avLst/>
          </a:prstGeom>
        </p:spPr>
        <p:txBody>
          <a:bodyPr lIns="0" tIns="0" rIns="0" bIns="0" rtlCol="0" anchor="t">
            <a:spAutoFit/>
          </a:bodyPr>
          <a:lstStyle/>
          <a:p>
            <a:pPr algn="ctr">
              <a:lnSpc>
                <a:spcPts val="7189"/>
              </a:lnSpc>
            </a:pPr>
            <a:r>
              <a:rPr lang="en-US" sz="5135">
                <a:solidFill>
                  <a:srgbClr val="FFFFFF"/>
                </a:solidFill>
                <a:latin typeface="Gagalin"/>
                <a:ea typeface="Gagalin"/>
                <a:cs typeface="Gagalin"/>
                <a:sym typeface="Gagalin"/>
              </a:rPr>
              <a:t>H matrix and Corresponding Tanner Graph </a:t>
            </a:r>
          </a:p>
          <a:p>
            <a:pPr algn="ctr">
              <a:lnSpc>
                <a:spcPts val="4701"/>
              </a:lnSpc>
            </a:pPr>
            <a:endParaRPr lang="en-US" sz="5135">
              <a:solidFill>
                <a:srgbClr val="FFFFFF"/>
              </a:solidFill>
              <a:latin typeface="Gagalin"/>
              <a:ea typeface="Gagalin"/>
              <a:cs typeface="Gagalin"/>
              <a:sym typeface="Gagalin"/>
            </a:endParaRPr>
          </a:p>
          <a:p>
            <a:pPr algn="r">
              <a:lnSpc>
                <a:spcPts val="4701"/>
              </a:lnSpc>
            </a:pPr>
            <a:r>
              <a:rPr lang="en-US" sz="3357" b="1">
                <a:solidFill>
                  <a:srgbClr val="FFFFFF"/>
                </a:solidFill>
                <a:latin typeface="Canva Sans Bold"/>
                <a:ea typeface="Canva Sans Bold"/>
                <a:cs typeface="Canva Sans Bold"/>
                <a:sym typeface="Canva Sans Bold"/>
              </a:rPr>
              <a:t>parity check matrix</a:t>
            </a:r>
          </a:p>
          <a:p>
            <a:pPr algn="r">
              <a:lnSpc>
                <a:spcPts val="4701"/>
              </a:lnSpc>
              <a:spcBef>
                <a:spcPct val="0"/>
              </a:spcBef>
            </a:pPr>
            <a:r>
              <a:rPr lang="en-US" sz="3357" b="1">
                <a:solidFill>
                  <a:srgbClr val="FFFFFF"/>
                </a:solidFill>
                <a:latin typeface="Canva Sans Bold"/>
                <a:ea typeface="Canva Sans Bold"/>
                <a:cs typeface="Canva Sans Bold"/>
                <a:sym typeface="Canva Sans Bold"/>
              </a:rPr>
              <a:t>H = [ 1, 1, 1, 0, 1, 0, 0;</a:t>
            </a:r>
          </a:p>
          <a:p>
            <a:pPr algn="r">
              <a:lnSpc>
                <a:spcPts val="4701"/>
              </a:lnSpc>
              <a:spcBef>
                <a:spcPct val="0"/>
              </a:spcBef>
            </a:pPr>
            <a:r>
              <a:rPr lang="en-US" sz="3357" b="1">
                <a:solidFill>
                  <a:srgbClr val="FFFFFF"/>
                </a:solidFill>
                <a:latin typeface="Canva Sans Bold"/>
                <a:ea typeface="Canva Sans Bold"/>
                <a:cs typeface="Canva Sans Bold"/>
                <a:sym typeface="Canva Sans Bold"/>
              </a:rPr>
              <a:t>          0, 1, 1, 1, 0, 1, 0;</a:t>
            </a:r>
          </a:p>
          <a:p>
            <a:pPr algn="r">
              <a:lnSpc>
                <a:spcPts val="4701"/>
              </a:lnSpc>
              <a:spcBef>
                <a:spcPct val="0"/>
              </a:spcBef>
            </a:pPr>
            <a:r>
              <a:rPr lang="en-US" sz="3357" b="1">
                <a:solidFill>
                  <a:srgbClr val="FFFFFF"/>
                </a:solidFill>
                <a:latin typeface="Canva Sans Bold"/>
                <a:ea typeface="Canva Sans Bold"/>
                <a:cs typeface="Canva Sans Bold"/>
                <a:sym typeface="Canva Sans Bold"/>
              </a:rPr>
              <a:t>           1, 1, 0, 1, 0, 0, 1;</a:t>
            </a:r>
          </a:p>
          <a:p>
            <a:pPr algn="r">
              <a:lnSpc>
                <a:spcPts val="4701"/>
              </a:lnSpc>
              <a:spcBef>
                <a:spcPct val="0"/>
              </a:spcBef>
            </a:pPr>
            <a:r>
              <a:rPr lang="en-US" sz="3357" b="1">
                <a:solidFill>
                  <a:srgbClr val="FFFFFF"/>
                </a:solidFill>
                <a:latin typeface="Canva Sans Bold"/>
                <a:ea typeface="Canva Sans Bold"/>
                <a:cs typeface="Canva Sans Bold"/>
                <a:sym typeface="Canva Sans Bold"/>
              </a:rPr>
              <a:t>            1, 0, 1, 0, 1, 1, 1 ]</a:t>
            </a:r>
          </a:p>
          <a:p>
            <a:pPr algn="r">
              <a:lnSpc>
                <a:spcPts val="4701"/>
              </a:lnSpc>
              <a:spcBef>
                <a:spcPct val="0"/>
              </a:spcBef>
            </a:pPr>
            <a:endParaRPr lang="en-US" sz="3357" b="1">
              <a:solidFill>
                <a:srgbClr val="FFFFFF"/>
              </a:solidFill>
              <a:latin typeface="Canva Sans Bold"/>
              <a:ea typeface="Canva Sans Bold"/>
              <a:cs typeface="Canva Sans Bold"/>
              <a:sym typeface="Canva Sans Bold"/>
            </a:endParaRPr>
          </a:p>
          <a:p>
            <a:pPr algn="r">
              <a:lnSpc>
                <a:spcPts val="4701"/>
              </a:lnSpc>
              <a:spcBef>
                <a:spcPct val="0"/>
              </a:spcBef>
            </a:pPr>
            <a:r>
              <a:rPr lang="en-US" sz="3357" b="1">
                <a:solidFill>
                  <a:srgbClr val="FFFFFF"/>
                </a:solidFill>
                <a:latin typeface="Canva Sans Bold"/>
                <a:ea typeface="Canva Sans Bold"/>
                <a:cs typeface="Canva Sans Bold"/>
                <a:sym typeface="Canva Sans Bold"/>
              </a:rPr>
              <a:t>Storage Matrix</a:t>
            </a:r>
          </a:p>
          <a:p>
            <a:pPr algn="r">
              <a:lnSpc>
                <a:spcPts val="4701"/>
              </a:lnSpc>
              <a:spcBef>
                <a:spcPct val="0"/>
              </a:spcBef>
            </a:pPr>
            <a:r>
              <a:rPr lang="en-US" sz="3357" b="1">
                <a:solidFill>
                  <a:srgbClr val="FFFFFF"/>
                </a:solidFill>
                <a:latin typeface="Canva Sans Bold"/>
                <a:ea typeface="Canva Sans Bold"/>
                <a:cs typeface="Canva Sans Bold"/>
                <a:sym typeface="Canva Sans Bold"/>
              </a:rPr>
              <a:t>L = [ [x, x, x, 0, x, 0, 0],</a:t>
            </a:r>
          </a:p>
          <a:p>
            <a:pPr algn="r">
              <a:lnSpc>
                <a:spcPts val="4701"/>
              </a:lnSpc>
              <a:spcBef>
                <a:spcPct val="0"/>
              </a:spcBef>
            </a:pPr>
            <a:r>
              <a:rPr lang="en-US" sz="3357" b="1">
                <a:solidFill>
                  <a:srgbClr val="FFFFFF"/>
                </a:solidFill>
                <a:latin typeface="Canva Sans Bold"/>
                <a:ea typeface="Canva Sans Bold"/>
                <a:cs typeface="Canva Sans Bold"/>
                <a:sym typeface="Canva Sans Bold"/>
              </a:rPr>
              <a:t>[0, x, x, x, 0, x, 0], </a:t>
            </a:r>
          </a:p>
          <a:p>
            <a:pPr algn="r">
              <a:lnSpc>
                <a:spcPts val="4701"/>
              </a:lnSpc>
              <a:spcBef>
                <a:spcPct val="0"/>
              </a:spcBef>
            </a:pPr>
            <a:r>
              <a:rPr lang="en-US" sz="3357" b="1">
                <a:solidFill>
                  <a:srgbClr val="FFFFFF"/>
                </a:solidFill>
                <a:latin typeface="Canva Sans Bold"/>
                <a:ea typeface="Canva Sans Bold"/>
                <a:cs typeface="Canva Sans Bold"/>
                <a:sym typeface="Canva Sans Bold"/>
              </a:rPr>
              <a:t>[x, x, 0, x, 0, 0, x], </a:t>
            </a:r>
          </a:p>
          <a:p>
            <a:pPr algn="r">
              <a:lnSpc>
                <a:spcPts val="4701"/>
              </a:lnSpc>
              <a:spcBef>
                <a:spcPct val="0"/>
              </a:spcBef>
            </a:pPr>
            <a:r>
              <a:rPr lang="en-US" sz="3357" b="1">
                <a:solidFill>
                  <a:srgbClr val="FFFFFF"/>
                </a:solidFill>
                <a:latin typeface="Canva Sans Bold"/>
                <a:ea typeface="Canva Sans Bold"/>
                <a:cs typeface="Canva Sans Bold"/>
                <a:sym typeface="Canva Sans Bold"/>
              </a:rPr>
              <a:t>[x, 0, x, 0, x, x, x] ]</a:t>
            </a:r>
          </a:p>
          <a:p>
            <a:pPr algn="r">
              <a:lnSpc>
                <a:spcPts val="4701"/>
              </a:lnSpc>
              <a:spcBef>
                <a:spcPct val="0"/>
              </a:spcBef>
            </a:pPr>
            <a:endParaRPr lang="en-US" sz="3357" b="1">
              <a:solidFill>
                <a:srgbClr val="FFFFFF"/>
              </a:solidFill>
              <a:latin typeface="Canva Sans Bold"/>
              <a:ea typeface="Canva Sans Bold"/>
              <a:cs typeface="Canva Sans Bold"/>
              <a:sym typeface="Canva Sans Bold"/>
            </a:endParaRPr>
          </a:p>
          <a:p>
            <a:pPr algn="r">
              <a:lnSpc>
                <a:spcPts val="4701"/>
              </a:lnSpc>
              <a:spcBef>
                <a:spcPct val="0"/>
              </a:spcBef>
            </a:pPr>
            <a:r>
              <a:rPr lang="en-US" sz="3357" b="1">
                <a:solidFill>
                  <a:srgbClr val="FFFFFF"/>
                </a:solidFill>
                <a:latin typeface="Canva Sans Bold"/>
                <a:ea typeface="Canva Sans Bold"/>
                <a:cs typeface="Canva Sans Bold"/>
                <a:sym typeface="Canva Sans Bold"/>
              </a:rPr>
              <a:t>recived mesasage</a:t>
            </a:r>
          </a:p>
          <a:p>
            <a:pPr algn="r">
              <a:lnSpc>
                <a:spcPts val="4701"/>
              </a:lnSpc>
              <a:spcBef>
                <a:spcPct val="0"/>
              </a:spcBef>
            </a:pPr>
            <a:r>
              <a:rPr lang="en-US" sz="3357" b="1">
                <a:solidFill>
                  <a:srgbClr val="FFFFFF"/>
                </a:solidFill>
                <a:latin typeface="Canva Sans Bold"/>
                <a:ea typeface="Canva Sans Bold"/>
                <a:cs typeface="Canva Sans Bold"/>
                <a:sym typeface="Canva Sans Bold"/>
              </a:rPr>
              <a:t>r = [0.2 ,-0.3, 1.2, -0.5, 0.8, 0.6, -1.1]</a:t>
            </a:r>
          </a:p>
          <a:p>
            <a:pPr algn="r">
              <a:lnSpc>
                <a:spcPts val="4701"/>
              </a:lnSpc>
              <a:spcBef>
                <a:spcPct val="0"/>
              </a:spcBef>
            </a:pPr>
            <a:r>
              <a:rPr lang="en-US" sz="3357" b="1">
                <a:solidFill>
                  <a:srgbClr val="FFFFFF"/>
                </a:solidFill>
                <a:latin typeface="Canva Sans Bold"/>
                <a:ea typeface="Canva Sans Bold"/>
                <a:cs typeface="Canva Sans Bold"/>
                <a:sym typeface="Canva Sans Bold"/>
              </a:rPr>
              <a:t>  Converted to hard bits   r = [0  ,    1    , 0 ,    1    ,  0  ,  0  ,    1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sp>
        <p:nvSpPr>
          <p:cNvPr id="2" name="Freeform 2"/>
          <p:cNvSpPr/>
          <p:nvPr/>
        </p:nvSpPr>
        <p:spPr>
          <a:xfrm>
            <a:off x="4848911" y="1887992"/>
            <a:ext cx="8590179" cy="5100495"/>
          </a:xfrm>
          <a:custGeom>
            <a:avLst/>
            <a:gdLst/>
            <a:ahLst/>
            <a:cxnLst/>
            <a:rect l="l" t="t" r="r" b="b"/>
            <a:pathLst>
              <a:path w="8590179" h="5100495">
                <a:moveTo>
                  <a:pt x="0" y="0"/>
                </a:moveTo>
                <a:lnTo>
                  <a:pt x="8590178" y="0"/>
                </a:lnTo>
                <a:lnTo>
                  <a:pt x="8590178" y="5100495"/>
                </a:lnTo>
                <a:lnTo>
                  <a:pt x="0" y="5100495"/>
                </a:lnTo>
                <a:lnTo>
                  <a:pt x="0" y="0"/>
                </a:lnTo>
                <a:close/>
              </a:path>
            </a:pathLst>
          </a:custGeom>
          <a:blipFill>
            <a:blip r:embed="rId2"/>
            <a:stretch>
              <a:fillRect t="-14735"/>
            </a:stretch>
          </a:blipFill>
        </p:spPr>
      </p:sp>
      <p:sp>
        <p:nvSpPr>
          <p:cNvPr id="3" name="TextBox 3"/>
          <p:cNvSpPr txBox="1"/>
          <p:nvPr/>
        </p:nvSpPr>
        <p:spPr>
          <a:xfrm>
            <a:off x="5820860" y="141605"/>
            <a:ext cx="6646280" cy="887095"/>
          </a:xfrm>
          <a:prstGeom prst="rect">
            <a:avLst/>
          </a:prstGeom>
        </p:spPr>
        <p:txBody>
          <a:bodyPr lIns="0" tIns="0" rIns="0" bIns="0" rtlCol="0" anchor="t">
            <a:spAutoFit/>
          </a:bodyPr>
          <a:lstStyle/>
          <a:p>
            <a:pPr algn="ctr">
              <a:lnSpc>
                <a:spcPts val="7279"/>
              </a:lnSpc>
              <a:spcBef>
                <a:spcPct val="0"/>
              </a:spcBef>
            </a:pPr>
            <a:r>
              <a:rPr lang="en-US" sz="5199">
                <a:solidFill>
                  <a:srgbClr val="FFFFFF"/>
                </a:solidFill>
                <a:latin typeface="Gagalin"/>
                <a:ea typeface="Gagalin"/>
                <a:cs typeface="Gagalin"/>
                <a:sym typeface="Gagalin"/>
              </a:rPr>
              <a:t>initialisation of CN’s</a:t>
            </a:r>
          </a:p>
        </p:txBody>
      </p:sp>
      <p:sp>
        <p:nvSpPr>
          <p:cNvPr id="4" name="TextBox 4"/>
          <p:cNvSpPr txBox="1"/>
          <p:nvPr/>
        </p:nvSpPr>
        <p:spPr>
          <a:xfrm>
            <a:off x="0" y="7477760"/>
            <a:ext cx="18288000" cy="178054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Canva Sans"/>
                <a:ea typeface="Canva Sans"/>
                <a:cs typeface="Canva Sans"/>
                <a:sym typeface="Canva Sans"/>
              </a:rPr>
              <a:t>So in the initialisation step there is no value of CN’s present so VN’s will first pass message to CN’s with which they are connected and now CN’s will be storing the xor(^) of all the message that it received.</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5486400" y="4295888"/>
          <a:ext cx="7315200" cy="5139054"/>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914400">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gridCol w="914400">
                  <a:extLst>
                    <a:ext uri="{9D8B030D-6E8A-4147-A177-3AD203B41FA5}">
                      <a16:colId xmlns:a16="http://schemas.microsoft.com/office/drawing/2014/main" val="20006"/>
                    </a:ext>
                  </a:extLst>
                </a:gridCol>
                <a:gridCol w="914400">
                  <a:extLst>
                    <a:ext uri="{9D8B030D-6E8A-4147-A177-3AD203B41FA5}">
                      <a16:colId xmlns:a16="http://schemas.microsoft.com/office/drawing/2014/main" val="20007"/>
                    </a:ext>
                  </a:extLst>
                </a:gridCol>
              </a:tblGrid>
              <a:tr h="1026787">
                <a:tc>
                  <a:txBody>
                    <a:bodyPr/>
                    <a:lstStyle/>
                    <a:p>
                      <a:pPr algn="ctr">
                        <a:lnSpc>
                          <a:spcPts val="265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VN1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VN2</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VN3</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VN4</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VN5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VN6</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VN7</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137463">
                <a:tc>
                  <a:txBody>
                    <a:bodyPr/>
                    <a:lstStyle/>
                    <a:p>
                      <a:pPr algn="ctr">
                        <a:lnSpc>
                          <a:spcPts val="2659"/>
                        </a:lnSpc>
                        <a:defRPr/>
                      </a:pPr>
                      <a:r>
                        <a:rPr lang="en-US" sz="1899">
                          <a:solidFill>
                            <a:srgbClr val="FFFFFF"/>
                          </a:solidFill>
                          <a:latin typeface="Alatsi"/>
                          <a:ea typeface="Alatsi"/>
                          <a:cs typeface="Alatsi"/>
                          <a:sym typeface="Alatsi"/>
                        </a:rPr>
                        <a:t>CN1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921230">
                <a:tc>
                  <a:txBody>
                    <a:bodyPr/>
                    <a:lstStyle/>
                    <a:p>
                      <a:pPr algn="ctr">
                        <a:lnSpc>
                          <a:spcPts val="2659"/>
                        </a:lnSpc>
                        <a:defRPr/>
                      </a:pPr>
                      <a:r>
                        <a:rPr lang="en-US" sz="1899">
                          <a:solidFill>
                            <a:srgbClr val="FFFFFF"/>
                          </a:solidFill>
                          <a:latin typeface="Alatsi"/>
                          <a:ea typeface="Alatsi"/>
                          <a:cs typeface="Alatsi"/>
                          <a:sym typeface="Alatsi"/>
                        </a:rPr>
                        <a:t>CN2</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026787">
                <a:tc>
                  <a:txBody>
                    <a:bodyPr/>
                    <a:lstStyle/>
                    <a:p>
                      <a:pPr algn="ctr">
                        <a:lnSpc>
                          <a:spcPts val="2659"/>
                        </a:lnSpc>
                        <a:defRPr/>
                      </a:pPr>
                      <a:r>
                        <a:rPr lang="en-US" sz="1899">
                          <a:solidFill>
                            <a:srgbClr val="FFFFFF"/>
                          </a:solidFill>
                          <a:latin typeface="Alatsi"/>
                          <a:ea typeface="Alatsi"/>
                          <a:cs typeface="Alatsi"/>
                          <a:sym typeface="Alatsi"/>
                        </a:rPr>
                        <a:t>CN3</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1026787">
                <a:tc>
                  <a:txBody>
                    <a:bodyPr/>
                    <a:lstStyle/>
                    <a:p>
                      <a:pPr algn="ctr">
                        <a:lnSpc>
                          <a:spcPts val="2659"/>
                        </a:lnSpc>
                        <a:defRPr/>
                      </a:pPr>
                      <a:r>
                        <a:rPr lang="en-US" sz="1899">
                          <a:solidFill>
                            <a:srgbClr val="FFFFFF"/>
                          </a:solidFill>
                          <a:latin typeface="Alatsi"/>
                          <a:ea typeface="Alatsi"/>
                          <a:cs typeface="Alatsi"/>
                          <a:sym typeface="Alatsi"/>
                        </a:rPr>
                        <a:t>CN4</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 name="TextBox 3"/>
          <p:cNvSpPr txBox="1"/>
          <p:nvPr/>
        </p:nvSpPr>
        <p:spPr>
          <a:xfrm>
            <a:off x="4724400" y="752475"/>
            <a:ext cx="5815161" cy="596527"/>
          </a:xfrm>
          <a:prstGeom prst="rect">
            <a:avLst/>
          </a:prstGeom>
        </p:spPr>
        <p:txBody>
          <a:bodyPr wrap="square" lIns="0" tIns="0" rIns="0" bIns="0" rtlCol="0" anchor="t">
            <a:spAutoFit/>
          </a:bodyPr>
          <a:lstStyle/>
          <a:p>
            <a:pPr algn="ctr">
              <a:lnSpc>
                <a:spcPts val="4920"/>
              </a:lnSpc>
              <a:spcBef>
                <a:spcPct val="0"/>
              </a:spcBef>
            </a:pPr>
            <a:r>
              <a:rPr lang="en-US" sz="3514">
                <a:solidFill>
                  <a:srgbClr val="FFFFFF"/>
                </a:solidFill>
                <a:latin typeface="Canva Sans"/>
                <a:ea typeface="Canva Sans"/>
                <a:cs typeface="Canva Sans"/>
                <a:sym typeface="Canva Sans"/>
              </a:rPr>
              <a:t>r = [0 , 1 , 0 , 1 , 0 , 0 , 1 ]</a:t>
            </a:r>
          </a:p>
        </p:txBody>
      </p:sp>
      <p:sp>
        <p:nvSpPr>
          <p:cNvPr id="4" name="TextBox 4"/>
          <p:cNvSpPr txBox="1"/>
          <p:nvPr/>
        </p:nvSpPr>
        <p:spPr>
          <a:xfrm>
            <a:off x="737738" y="1491877"/>
            <a:ext cx="13122571" cy="2380615"/>
          </a:xfrm>
          <a:prstGeom prst="rect">
            <a:avLst/>
          </a:prstGeom>
        </p:spPr>
        <p:txBody>
          <a:bodyPr lIns="0" tIns="0" rIns="0" bIns="0" rtlCol="0" anchor="t">
            <a:spAutoFit/>
          </a:bodyPr>
          <a:lstStyle/>
          <a:p>
            <a:pPr marL="734059" lvl="1" indent="-367030" algn="ctr">
              <a:lnSpc>
                <a:spcPts val="4759"/>
              </a:lnSpc>
              <a:buFont typeface="Arial"/>
              <a:buChar char="•"/>
            </a:pPr>
            <a:r>
              <a:rPr lang="en-US" sz="3399" dirty="0">
                <a:solidFill>
                  <a:srgbClr val="FFFFFF"/>
                </a:solidFill>
                <a:latin typeface="Canva Sans"/>
                <a:ea typeface="Canva Sans"/>
                <a:cs typeface="Canva Sans"/>
                <a:sym typeface="Canva Sans"/>
              </a:rPr>
              <a:t>This is basically the L matrix (“-” indicates no connection)</a:t>
            </a:r>
          </a:p>
          <a:p>
            <a:pPr marL="734059" lvl="1" indent="-367030" algn="ctr">
              <a:lnSpc>
                <a:spcPts val="4759"/>
              </a:lnSpc>
              <a:buFont typeface="Arial"/>
              <a:buChar char="•"/>
            </a:pPr>
            <a:r>
              <a:rPr lang="en-US" sz="3399" dirty="0">
                <a:solidFill>
                  <a:srgbClr val="FFFFFF"/>
                </a:solidFill>
                <a:latin typeface="Canva Sans"/>
                <a:ea typeface="Canva Sans"/>
                <a:cs typeface="Canva Sans"/>
                <a:sym typeface="Canva Sans"/>
              </a:rPr>
              <a:t>we are substituting received bits into the storage matrix</a:t>
            </a:r>
          </a:p>
          <a:p>
            <a:pPr marL="734059" lvl="1" indent="-367030" algn="ctr">
              <a:lnSpc>
                <a:spcPts val="4759"/>
              </a:lnSpc>
              <a:buFont typeface="Arial"/>
              <a:buChar char="•"/>
            </a:pPr>
            <a:r>
              <a:rPr lang="en-US" sz="3399" dirty="0">
                <a:solidFill>
                  <a:srgbClr val="FFFFFF"/>
                </a:solidFill>
                <a:latin typeface="Canva Sans"/>
                <a:ea typeface="Canva Sans"/>
                <a:cs typeface="Canva Sans"/>
                <a:sym typeface="Canva Sans"/>
              </a:rPr>
              <a:t>CN’s will be having some values now which is </a:t>
            </a:r>
            <a:r>
              <a:rPr lang="en-US" sz="3399" dirty="0" err="1">
                <a:solidFill>
                  <a:srgbClr val="FFFFFF"/>
                </a:solidFill>
                <a:latin typeface="Canva Sans"/>
                <a:ea typeface="Canva Sans"/>
                <a:cs typeface="Canva Sans"/>
                <a:sym typeface="Canva Sans"/>
              </a:rPr>
              <a:t>xor</a:t>
            </a:r>
            <a:r>
              <a:rPr lang="en-US" sz="3399" dirty="0">
                <a:solidFill>
                  <a:srgbClr val="FFFFFF"/>
                </a:solidFill>
                <a:latin typeface="Canva Sans"/>
                <a:ea typeface="Canva Sans"/>
                <a:cs typeface="Canva Sans"/>
                <a:sym typeface="Canva Sans"/>
              </a:rPr>
              <a:t> of all connected VN’s to that CN</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sp>
        <p:nvSpPr>
          <p:cNvPr id="2" name="Freeform 2"/>
          <p:cNvSpPr/>
          <p:nvPr/>
        </p:nvSpPr>
        <p:spPr>
          <a:xfrm>
            <a:off x="5270859" y="1383803"/>
            <a:ext cx="7746282" cy="6033429"/>
          </a:xfrm>
          <a:custGeom>
            <a:avLst/>
            <a:gdLst/>
            <a:ahLst/>
            <a:cxnLst/>
            <a:rect l="l" t="t" r="r" b="b"/>
            <a:pathLst>
              <a:path w="7746282" h="6033429">
                <a:moveTo>
                  <a:pt x="0" y="0"/>
                </a:moveTo>
                <a:lnTo>
                  <a:pt x="7746282" y="0"/>
                </a:lnTo>
                <a:lnTo>
                  <a:pt x="7746282" y="6033429"/>
                </a:lnTo>
                <a:lnTo>
                  <a:pt x="0" y="6033429"/>
                </a:lnTo>
                <a:lnTo>
                  <a:pt x="0" y="0"/>
                </a:lnTo>
                <a:close/>
              </a:path>
            </a:pathLst>
          </a:custGeom>
          <a:blipFill>
            <a:blip r:embed="rId2"/>
            <a:stretch>
              <a:fillRect t="-3846" b="-3846"/>
            </a:stretch>
          </a:blipFill>
        </p:spPr>
      </p:sp>
      <p:sp>
        <p:nvSpPr>
          <p:cNvPr id="3" name="TextBox 3"/>
          <p:cNvSpPr txBox="1"/>
          <p:nvPr/>
        </p:nvSpPr>
        <p:spPr>
          <a:xfrm>
            <a:off x="685800" y="141605"/>
            <a:ext cx="15904853" cy="832151"/>
          </a:xfrm>
          <a:prstGeom prst="rect">
            <a:avLst/>
          </a:prstGeom>
        </p:spPr>
        <p:txBody>
          <a:bodyPr wrap="square" lIns="0" tIns="0" rIns="0" bIns="0" rtlCol="0" anchor="t">
            <a:spAutoFit/>
          </a:bodyPr>
          <a:lstStyle/>
          <a:p>
            <a:pPr algn="ctr">
              <a:lnSpc>
                <a:spcPts val="7279"/>
              </a:lnSpc>
              <a:spcBef>
                <a:spcPct val="0"/>
              </a:spcBef>
            </a:pPr>
            <a:r>
              <a:rPr lang="en-US" sz="5199" dirty="0">
                <a:solidFill>
                  <a:srgbClr val="FFFFFF"/>
                </a:solidFill>
                <a:latin typeface="Gagalin"/>
                <a:ea typeface="Gagalin"/>
                <a:cs typeface="Gagalin"/>
                <a:sym typeface="Gagalin"/>
              </a:rPr>
              <a:t>row operation’s or CN’s to VN’s message transfer</a:t>
            </a:r>
          </a:p>
        </p:txBody>
      </p:sp>
      <p:sp>
        <p:nvSpPr>
          <p:cNvPr id="4" name="TextBox 4"/>
          <p:cNvSpPr txBox="1"/>
          <p:nvPr/>
        </p:nvSpPr>
        <p:spPr>
          <a:xfrm>
            <a:off x="0" y="7705660"/>
            <a:ext cx="18288000" cy="238061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Canva Sans"/>
                <a:ea typeface="Canva Sans"/>
                <a:cs typeface="Canva Sans"/>
                <a:sym typeface="Canva Sans"/>
              </a:rPr>
              <a:t>So to transfer the value to first  VN from  here we do xor of all the rest incoming values from the CN’s or simply the xor of current value of CN with what previos value was coming from that VN.</a:t>
            </a:r>
          </a:p>
          <a:p>
            <a:pPr marL="734059" lvl="1" indent="-367030" algn="l">
              <a:lnSpc>
                <a:spcPts val="4759"/>
              </a:lnSpc>
              <a:buFont typeface="Arial"/>
              <a:buChar char="•"/>
            </a:pPr>
            <a:r>
              <a:rPr lang="en-US" sz="3399">
                <a:solidFill>
                  <a:srgbClr val="FFFFFF"/>
                </a:solidFill>
                <a:latin typeface="Canva Sans"/>
                <a:ea typeface="Canva Sans"/>
                <a:cs typeface="Canva Sans"/>
                <a:sym typeface="Canva Sans"/>
              </a:rPr>
              <a:t>this we do for all the VN’s connected to it then we move to next CN.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1529163"/>
          <a:ext cx="7315200" cy="5020955"/>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914400">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gridCol w="914400">
                  <a:extLst>
                    <a:ext uri="{9D8B030D-6E8A-4147-A177-3AD203B41FA5}">
                      <a16:colId xmlns:a16="http://schemas.microsoft.com/office/drawing/2014/main" val="20006"/>
                    </a:ext>
                  </a:extLst>
                </a:gridCol>
                <a:gridCol w="914400">
                  <a:extLst>
                    <a:ext uri="{9D8B030D-6E8A-4147-A177-3AD203B41FA5}">
                      <a16:colId xmlns:a16="http://schemas.microsoft.com/office/drawing/2014/main" val="20007"/>
                    </a:ext>
                  </a:extLst>
                </a:gridCol>
              </a:tblGrid>
              <a:tr h="1124235">
                <a:tc>
                  <a:txBody>
                    <a:bodyPr/>
                    <a:lstStyle/>
                    <a:p>
                      <a:pPr algn="ctr">
                        <a:lnSpc>
                          <a:spcPts val="265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VN1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VN2</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VN3</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VN4</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VN5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VN6</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VN7</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921392">
                <a:tc>
                  <a:txBody>
                    <a:bodyPr/>
                    <a:lstStyle/>
                    <a:p>
                      <a:pPr algn="ctr">
                        <a:lnSpc>
                          <a:spcPts val="2659"/>
                        </a:lnSpc>
                        <a:defRPr/>
                      </a:pPr>
                      <a:r>
                        <a:rPr lang="en-US" sz="1899">
                          <a:solidFill>
                            <a:srgbClr val="FFFFFF"/>
                          </a:solidFill>
                          <a:latin typeface="Alatsi"/>
                          <a:ea typeface="Alatsi"/>
                          <a:cs typeface="Alatsi"/>
                          <a:sym typeface="Alatsi"/>
                        </a:rPr>
                        <a:t>CN1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921392">
                <a:tc>
                  <a:txBody>
                    <a:bodyPr/>
                    <a:lstStyle/>
                    <a:p>
                      <a:pPr algn="ctr">
                        <a:lnSpc>
                          <a:spcPts val="2659"/>
                        </a:lnSpc>
                        <a:defRPr/>
                      </a:pPr>
                      <a:r>
                        <a:rPr lang="en-US" sz="1899">
                          <a:solidFill>
                            <a:srgbClr val="FFFFFF"/>
                          </a:solidFill>
                          <a:latin typeface="Alatsi"/>
                          <a:ea typeface="Alatsi"/>
                          <a:cs typeface="Alatsi"/>
                          <a:sym typeface="Alatsi"/>
                        </a:rPr>
                        <a:t>CN2</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026968">
                <a:tc>
                  <a:txBody>
                    <a:bodyPr/>
                    <a:lstStyle/>
                    <a:p>
                      <a:pPr algn="ctr">
                        <a:lnSpc>
                          <a:spcPts val="2659"/>
                        </a:lnSpc>
                        <a:defRPr/>
                      </a:pPr>
                      <a:r>
                        <a:rPr lang="en-US" sz="1899">
                          <a:solidFill>
                            <a:srgbClr val="FFFFFF"/>
                          </a:solidFill>
                          <a:latin typeface="Alatsi"/>
                          <a:ea typeface="Alatsi"/>
                          <a:cs typeface="Alatsi"/>
                          <a:sym typeface="Alatsi"/>
                        </a:rPr>
                        <a:t>CN3</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1026968">
                <a:tc>
                  <a:txBody>
                    <a:bodyPr/>
                    <a:lstStyle/>
                    <a:p>
                      <a:pPr algn="ctr">
                        <a:lnSpc>
                          <a:spcPts val="2659"/>
                        </a:lnSpc>
                        <a:defRPr/>
                      </a:pPr>
                      <a:r>
                        <a:rPr lang="en-US" sz="1899">
                          <a:solidFill>
                            <a:srgbClr val="FFFFFF"/>
                          </a:solidFill>
                          <a:latin typeface="Alatsi"/>
                          <a:ea typeface="Alatsi"/>
                          <a:cs typeface="Alatsi"/>
                          <a:sym typeface="Alatsi"/>
                        </a:rPr>
                        <a:t>CN4</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3" name="Table 3"/>
          <p:cNvGraphicFramePr>
            <a:graphicFrameLocks noGrp="1"/>
          </p:cNvGraphicFramePr>
          <p:nvPr/>
        </p:nvGraphicFramePr>
        <p:xfrm>
          <a:off x="9944100" y="1524083"/>
          <a:ext cx="7315200" cy="5026035"/>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914400">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gridCol w="914400">
                  <a:extLst>
                    <a:ext uri="{9D8B030D-6E8A-4147-A177-3AD203B41FA5}">
                      <a16:colId xmlns:a16="http://schemas.microsoft.com/office/drawing/2014/main" val="20006"/>
                    </a:ext>
                  </a:extLst>
                </a:gridCol>
                <a:gridCol w="914400">
                  <a:extLst>
                    <a:ext uri="{9D8B030D-6E8A-4147-A177-3AD203B41FA5}">
                      <a16:colId xmlns:a16="http://schemas.microsoft.com/office/drawing/2014/main" val="20007"/>
                    </a:ext>
                  </a:extLst>
                </a:gridCol>
              </a:tblGrid>
              <a:tr h="1129345">
                <a:tc>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u="none" strike="noStrike">
                          <a:solidFill>
                            <a:srgbClr val="FFFFFF"/>
                          </a:solidFill>
                          <a:latin typeface="Alatsi"/>
                          <a:ea typeface="Alatsi"/>
                          <a:cs typeface="Alatsi"/>
                          <a:sym typeface="Alatsi"/>
                        </a:rPr>
                        <a:t>VN1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u="none" strike="noStrike">
                          <a:solidFill>
                            <a:srgbClr val="FFFFFF"/>
                          </a:solidFill>
                          <a:latin typeface="Alatsi"/>
                          <a:ea typeface="Alatsi"/>
                          <a:cs typeface="Alatsi"/>
                          <a:sym typeface="Alatsi"/>
                        </a:rPr>
                        <a:t>VN2</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u="none" strike="noStrike">
                          <a:solidFill>
                            <a:srgbClr val="FFFFFF"/>
                          </a:solidFill>
                          <a:latin typeface="Alatsi"/>
                          <a:ea typeface="Alatsi"/>
                          <a:cs typeface="Alatsi"/>
                          <a:sym typeface="Alatsi"/>
                        </a:rPr>
                        <a:t>VN3</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u="none" strike="noStrike">
                          <a:solidFill>
                            <a:srgbClr val="FFFFFF"/>
                          </a:solidFill>
                          <a:latin typeface="Alatsi"/>
                          <a:ea typeface="Alatsi"/>
                          <a:cs typeface="Alatsi"/>
                          <a:sym typeface="Alatsi"/>
                        </a:rPr>
                        <a:t>VN4</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u="none" strike="noStrike">
                          <a:solidFill>
                            <a:srgbClr val="FFFFFF"/>
                          </a:solidFill>
                          <a:latin typeface="Alatsi"/>
                          <a:ea typeface="Alatsi"/>
                          <a:cs typeface="Alatsi"/>
                          <a:sym typeface="Alatsi"/>
                        </a:rPr>
                        <a:t>VN5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u="none" strike="noStrike">
                          <a:solidFill>
                            <a:srgbClr val="FFFFFF"/>
                          </a:solidFill>
                          <a:latin typeface="Alatsi"/>
                          <a:ea typeface="Alatsi"/>
                          <a:cs typeface="Alatsi"/>
                          <a:sym typeface="Alatsi"/>
                        </a:rPr>
                        <a:t>VN6</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u="none" strike="noStrike">
                          <a:solidFill>
                            <a:srgbClr val="FFFFFF"/>
                          </a:solidFill>
                          <a:latin typeface="Alatsi"/>
                          <a:ea typeface="Alatsi"/>
                          <a:cs typeface="Alatsi"/>
                          <a:sym typeface="Alatsi"/>
                        </a:rPr>
                        <a:t>VN7</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921385">
                <a:tc>
                  <a:txBody>
                    <a:bodyPr/>
                    <a:lstStyle/>
                    <a:p>
                      <a:pPr marL="0" lvl="0" indent="0" algn="ctr">
                        <a:lnSpc>
                          <a:spcPts val="2659"/>
                        </a:lnSpc>
                        <a:spcBef>
                          <a:spcPct val="0"/>
                        </a:spcBef>
                        <a:defRPr/>
                      </a:pPr>
                      <a:r>
                        <a:rPr lang="en-US" sz="1899" u="none" strike="noStrike">
                          <a:solidFill>
                            <a:srgbClr val="FFFFFF"/>
                          </a:solidFill>
                          <a:latin typeface="Alatsi"/>
                          <a:ea typeface="Alatsi"/>
                          <a:cs typeface="Alatsi"/>
                          <a:sym typeface="Alatsi"/>
                        </a:rPr>
                        <a:t>CN1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921385">
                <a:tc>
                  <a:txBody>
                    <a:bodyPr/>
                    <a:lstStyle/>
                    <a:p>
                      <a:pPr marL="0" lvl="0" indent="0" algn="ctr">
                        <a:lnSpc>
                          <a:spcPts val="2659"/>
                        </a:lnSpc>
                        <a:spcBef>
                          <a:spcPct val="0"/>
                        </a:spcBef>
                        <a:defRPr/>
                      </a:pPr>
                      <a:r>
                        <a:rPr lang="en-US" sz="1899" u="none" strike="noStrike">
                          <a:solidFill>
                            <a:srgbClr val="FFFFFF"/>
                          </a:solidFill>
                          <a:latin typeface="Alatsi"/>
                          <a:ea typeface="Alatsi"/>
                          <a:cs typeface="Alatsi"/>
                          <a:sym typeface="Alatsi"/>
                        </a:rPr>
                        <a:t>CN2</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026960">
                <a:tc>
                  <a:txBody>
                    <a:bodyPr/>
                    <a:lstStyle/>
                    <a:p>
                      <a:pPr marL="0" lvl="0" indent="0" algn="ctr">
                        <a:lnSpc>
                          <a:spcPts val="2659"/>
                        </a:lnSpc>
                        <a:spcBef>
                          <a:spcPct val="0"/>
                        </a:spcBef>
                        <a:defRPr/>
                      </a:pPr>
                      <a:r>
                        <a:rPr lang="en-US" sz="1899" u="none" strike="noStrike">
                          <a:solidFill>
                            <a:srgbClr val="FFFFFF"/>
                          </a:solidFill>
                          <a:latin typeface="Alatsi"/>
                          <a:ea typeface="Alatsi"/>
                          <a:cs typeface="Alatsi"/>
                          <a:sym typeface="Alatsi"/>
                        </a:rPr>
                        <a:t>CN3</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1026960">
                <a:tc>
                  <a:txBody>
                    <a:bodyPr/>
                    <a:lstStyle/>
                    <a:p>
                      <a:pPr marL="0" lvl="0" indent="0" algn="ctr">
                        <a:lnSpc>
                          <a:spcPts val="2659"/>
                        </a:lnSpc>
                        <a:spcBef>
                          <a:spcPct val="0"/>
                        </a:spcBef>
                        <a:defRPr/>
                      </a:pPr>
                      <a:r>
                        <a:rPr lang="en-US" sz="1899" u="none" strike="noStrike">
                          <a:solidFill>
                            <a:srgbClr val="FFFFFF"/>
                          </a:solidFill>
                          <a:latin typeface="Alatsi"/>
                          <a:ea typeface="Alatsi"/>
                          <a:cs typeface="Alatsi"/>
                          <a:sym typeface="Alatsi"/>
                        </a:rPr>
                        <a:t>CN4</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 name="AutoShape 4"/>
          <p:cNvSpPr/>
          <p:nvPr/>
        </p:nvSpPr>
        <p:spPr>
          <a:xfrm flipV="1">
            <a:off x="8343900" y="4037100"/>
            <a:ext cx="1600200" cy="2540"/>
          </a:xfrm>
          <a:prstGeom prst="line">
            <a:avLst/>
          </a:prstGeom>
          <a:ln w="38100" cap="flat">
            <a:solidFill>
              <a:srgbClr val="FFFFFF"/>
            </a:solidFill>
            <a:prstDash val="solid"/>
            <a:headEnd type="none" w="sm" len="sm"/>
            <a:tailEnd type="arrow" w="med" len="sm"/>
          </a:ln>
        </p:spPr>
      </p:sp>
      <p:sp>
        <p:nvSpPr>
          <p:cNvPr id="5" name="TextBox 5"/>
          <p:cNvSpPr txBox="1"/>
          <p:nvPr/>
        </p:nvSpPr>
        <p:spPr>
          <a:xfrm>
            <a:off x="2895600" y="141605"/>
            <a:ext cx="10588377" cy="832151"/>
          </a:xfrm>
          <a:prstGeom prst="rect">
            <a:avLst/>
          </a:prstGeom>
        </p:spPr>
        <p:txBody>
          <a:bodyPr wrap="square" lIns="0" tIns="0" rIns="0" bIns="0" rtlCol="0" anchor="t">
            <a:spAutoFit/>
          </a:bodyPr>
          <a:lstStyle/>
          <a:p>
            <a:pPr algn="ctr">
              <a:lnSpc>
                <a:spcPts val="7279"/>
              </a:lnSpc>
              <a:spcBef>
                <a:spcPct val="0"/>
              </a:spcBef>
            </a:pPr>
            <a:r>
              <a:rPr lang="en-US" sz="5199" dirty="0">
                <a:solidFill>
                  <a:srgbClr val="FFFFFF"/>
                </a:solidFill>
                <a:latin typeface="Gagalin"/>
                <a:ea typeface="Gagalin"/>
                <a:cs typeface="Gagalin"/>
                <a:sym typeface="Gagalin"/>
              </a:rPr>
              <a:t>Equivalent matrix operation</a:t>
            </a:r>
          </a:p>
        </p:txBody>
      </p:sp>
      <p:sp>
        <p:nvSpPr>
          <p:cNvPr id="6" name="TextBox 6"/>
          <p:cNvSpPr txBox="1"/>
          <p:nvPr/>
        </p:nvSpPr>
        <p:spPr>
          <a:xfrm>
            <a:off x="0" y="6988267"/>
            <a:ext cx="18288000" cy="238061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Canva Sans"/>
                <a:ea typeface="Canva Sans"/>
                <a:cs typeface="Canva Sans"/>
                <a:sym typeface="Canva Sans"/>
              </a:rPr>
              <a:t>Iterate in every row and instead of the column in which it is present, take XOR of all the others in that row.</a:t>
            </a:r>
          </a:p>
          <a:p>
            <a:pPr marL="734059" lvl="1" indent="-367030" algn="l">
              <a:lnSpc>
                <a:spcPts val="4759"/>
              </a:lnSpc>
              <a:buFont typeface="Arial"/>
              <a:buChar char="•"/>
            </a:pPr>
            <a:r>
              <a:rPr lang="en-US" sz="3399">
                <a:solidFill>
                  <a:srgbClr val="FFFFFF"/>
                </a:solidFill>
                <a:latin typeface="Canva Sans"/>
                <a:ea typeface="Canva Sans"/>
                <a:cs typeface="Canva Sans"/>
                <a:sym typeface="Canva Sans"/>
              </a:rPr>
              <a:t>By single‐parity‐check (SPC), each CN sends to VN i the parity (XOR) of all other incoming bits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sp>
        <p:nvSpPr>
          <p:cNvPr id="2" name="Freeform 2"/>
          <p:cNvSpPr/>
          <p:nvPr/>
        </p:nvSpPr>
        <p:spPr>
          <a:xfrm>
            <a:off x="5727397" y="1174012"/>
            <a:ext cx="6833207" cy="5889339"/>
          </a:xfrm>
          <a:custGeom>
            <a:avLst/>
            <a:gdLst/>
            <a:ahLst/>
            <a:cxnLst/>
            <a:rect l="l" t="t" r="r" b="b"/>
            <a:pathLst>
              <a:path w="6833207" h="5889339">
                <a:moveTo>
                  <a:pt x="0" y="0"/>
                </a:moveTo>
                <a:lnTo>
                  <a:pt x="6833206" y="0"/>
                </a:lnTo>
                <a:lnTo>
                  <a:pt x="6833206" y="5889339"/>
                </a:lnTo>
                <a:lnTo>
                  <a:pt x="0" y="5889339"/>
                </a:lnTo>
                <a:lnTo>
                  <a:pt x="0" y="0"/>
                </a:lnTo>
                <a:close/>
              </a:path>
            </a:pathLst>
          </a:custGeom>
          <a:blipFill>
            <a:blip r:embed="rId2"/>
            <a:stretch>
              <a:fillRect r="-2749"/>
            </a:stretch>
          </a:blipFill>
        </p:spPr>
      </p:sp>
      <p:sp>
        <p:nvSpPr>
          <p:cNvPr id="3" name="TextBox 3"/>
          <p:cNvSpPr txBox="1"/>
          <p:nvPr/>
        </p:nvSpPr>
        <p:spPr>
          <a:xfrm>
            <a:off x="457200" y="165100"/>
            <a:ext cx="16320269" cy="798295"/>
          </a:xfrm>
          <a:prstGeom prst="rect">
            <a:avLst/>
          </a:prstGeom>
        </p:spPr>
        <p:txBody>
          <a:bodyPr wrap="square" lIns="0" tIns="0" rIns="0" bIns="0" rtlCol="0" anchor="t">
            <a:spAutoFit/>
          </a:bodyPr>
          <a:lstStyle/>
          <a:p>
            <a:pPr algn="ctr">
              <a:lnSpc>
                <a:spcPts val="7000"/>
              </a:lnSpc>
              <a:spcBef>
                <a:spcPct val="0"/>
              </a:spcBef>
            </a:pPr>
            <a:r>
              <a:rPr lang="en-US" sz="5000" dirty="0">
                <a:solidFill>
                  <a:srgbClr val="FFFFFF"/>
                </a:solidFill>
                <a:latin typeface="Gagalin"/>
                <a:ea typeface="Gagalin"/>
                <a:cs typeface="Gagalin"/>
                <a:sym typeface="Gagalin"/>
              </a:rPr>
              <a:t>Column operation’s or VN’s to CN’s message transfer</a:t>
            </a:r>
          </a:p>
        </p:txBody>
      </p:sp>
      <p:sp>
        <p:nvSpPr>
          <p:cNvPr id="4" name="TextBox 4"/>
          <p:cNvSpPr txBox="1"/>
          <p:nvPr/>
        </p:nvSpPr>
        <p:spPr>
          <a:xfrm>
            <a:off x="38100" y="7141987"/>
            <a:ext cx="18249900" cy="298069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Canva Sans"/>
                <a:ea typeface="Canva Sans"/>
                <a:cs typeface="Canva Sans"/>
                <a:sym typeface="Canva Sans"/>
              </a:rPr>
              <a:t>So from VN’s to CN’s message transfer the repetition coding is used so to transfer the VN1 to CN2 we take the repetition coding from current value of VN and the value  it received  from other CN’s.</a:t>
            </a:r>
          </a:p>
          <a:p>
            <a:pPr marL="734059" lvl="1" indent="-367030" algn="l">
              <a:lnSpc>
                <a:spcPts val="4759"/>
              </a:lnSpc>
              <a:buFont typeface="Arial"/>
              <a:buChar char="•"/>
            </a:pPr>
            <a:r>
              <a:rPr lang="en-US" sz="3399">
                <a:solidFill>
                  <a:srgbClr val="FFFFFF"/>
                </a:solidFill>
                <a:latin typeface="Canva Sans"/>
                <a:ea typeface="Canva Sans"/>
                <a:cs typeface="Canva Sans"/>
                <a:sym typeface="Canva Sans"/>
              </a:rPr>
              <a:t>So we do this for all the CN’s connected to it and then move to the next VN until all the VN’s are finished.</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1534243"/>
          <a:ext cx="7315200" cy="5020955"/>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914400">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gridCol w="914400">
                  <a:extLst>
                    <a:ext uri="{9D8B030D-6E8A-4147-A177-3AD203B41FA5}">
                      <a16:colId xmlns:a16="http://schemas.microsoft.com/office/drawing/2014/main" val="20006"/>
                    </a:ext>
                  </a:extLst>
                </a:gridCol>
                <a:gridCol w="914400">
                  <a:extLst>
                    <a:ext uri="{9D8B030D-6E8A-4147-A177-3AD203B41FA5}">
                      <a16:colId xmlns:a16="http://schemas.microsoft.com/office/drawing/2014/main" val="20007"/>
                    </a:ext>
                  </a:extLst>
                </a:gridCol>
              </a:tblGrid>
              <a:tr h="1124235">
                <a:tc>
                  <a:txBody>
                    <a:bodyPr/>
                    <a:lstStyle/>
                    <a:p>
                      <a:pPr algn="ctr">
                        <a:lnSpc>
                          <a:spcPts val="265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VN1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VN2</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VN3</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VN4</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VN5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VN6</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Alatsi"/>
                          <a:ea typeface="Alatsi"/>
                          <a:cs typeface="Alatsi"/>
                          <a:sym typeface="Alatsi"/>
                        </a:rPr>
                        <a:t>VN7</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921392">
                <a:tc>
                  <a:txBody>
                    <a:bodyPr/>
                    <a:lstStyle/>
                    <a:p>
                      <a:pPr algn="ctr">
                        <a:lnSpc>
                          <a:spcPts val="2659"/>
                        </a:lnSpc>
                        <a:defRPr/>
                      </a:pPr>
                      <a:r>
                        <a:rPr lang="en-US" sz="1899">
                          <a:solidFill>
                            <a:srgbClr val="FFFFFF"/>
                          </a:solidFill>
                          <a:latin typeface="Alatsi"/>
                          <a:ea typeface="Alatsi"/>
                          <a:cs typeface="Alatsi"/>
                          <a:sym typeface="Alatsi"/>
                        </a:rPr>
                        <a:t>CN1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921392">
                <a:tc>
                  <a:txBody>
                    <a:bodyPr/>
                    <a:lstStyle/>
                    <a:p>
                      <a:pPr algn="ctr">
                        <a:lnSpc>
                          <a:spcPts val="2659"/>
                        </a:lnSpc>
                        <a:defRPr/>
                      </a:pPr>
                      <a:r>
                        <a:rPr lang="en-US" sz="1899">
                          <a:solidFill>
                            <a:srgbClr val="FFFFFF"/>
                          </a:solidFill>
                          <a:latin typeface="Alatsi"/>
                          <a:ea typeface="Alatsi"/>
                          <a:cs typeface="Alatsi"/>
                          <a:sym typeface="Alatsi"/>
                        </a:rPr>
                        <a:t>CN2</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026968">
                <a:tc>
                  <a:txBody>
                    <a:bodyPr/>
                    <a:lstStyle/>
                    <a:p>
                      <a:pPr algn="ctr">
                        <a:lnSpc>
                          <a:spcPts val="2659"/>
                        </a:lnSpc>
                        <a:defRPr/>
                      </a:pPr>
                      <a:r>
                        <a:rPr lang="en-US" sz="1899">
                          <a:solidFill>
                            <a:srgbClr val="FFFFFF"/>
                          </a:solidFill>
                          <a:latin typeface="Alatsi"/>
                          <a:ea typeface="Alatsi"/>
                          <a:cs typeface="Alatsi"/>
                          <a:sym typeface="Alatsi"/>
                        </a:rPr>
                        <a:t>CN3</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1026968">
                <a:tc>
                  <a:txBody>
                    <a:bodyPr/>
                    <a:lstStyle/>
                    <a:p>
                      <a:pPr algn="ctr">
                        <a:lnSpc>
                          <a:spcPts val="2659"/>
                        </a:lnSpc>
                        <a:defRPr/>
                      </a:pPr>
                      <a:r>
                        <a:rPr lang="en-US" sz="1899">
                          <a:solidFill>
                            <a:srgbClr val="FFFFFF"/>
                          </a:solidFill>
                          <a:latin typeface="Alatsi"/>
                          <a:ea typeface="Alatsi"/>
                          <a:cs typeface="Alatsi"/>
                          <a:sym typeface="Alatsi"/>
                        </a:rPr>
                        <a:t>CN4</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3" name="Table 3"/>
          <p:cNvGraphicFramePr>
            <a:graphicFrameLocks noGrp="1"/>
          </p:cNvGraphicFramePr>
          <p:nvPr/>
        </p:nvGraphicFramePr>
        <p:xfrm>
          <a:off x="9944100" y="1529163"/>
          <a:ext cx="7315200" cy="5026035"/>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914400">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gridCol w="914400">
                  <a:extLst>
                    <a:ext uri="{9D8B030D-6E8A-4147-A177-3AD203B41FA5}">
                      <a16:colId xmlns:a16="http://schemas.microsoft.com/office/drawing/2014/main" val="20006"/>
                    </a:ext>
                  </a:extLst>
                </a:gridCol>
                <a:gridCol w="914400">
                  <a:extLst>
                    <a:ext uri="{9D8B030D-6E8A-4147-A177-3AD203B41FA5}">
                      <a16:colId xmlns:a16="http://schemas.microsoft.com/office/drawing/2014/main" val="20007"/>
                    </a:ext>
                  </a:extLst>
                </a:gridCol>
              </a:tblGrid>
              <a:tr h="1129345">
                <a:tc>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u="none" strike="noStrike">
                          <a:solidFill>
                            <a:srgbClr val="FFFFFF"/>
                          </a:solidFill>
                          <a:latin typeface="Alatsi"/>
                          <a:ea typeface="Alatsi"/>
                          <a:cs typeface="Alatsi"/>
                          <a:sym typeface="Alatsi"/>
                        </a:rPr>
                        <a:t>VN1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u="none" strike="noStrike">
                          <a:solidFill>
                            <a:srgbClr val="FFFFFF"/>
                          </a:solidFill>
                          <a:latin typeface="Alatsi"/>
                          <a:ea typeface="Alatsi"/>
                          <a:cs typeface="Alatsi"/>
                          <a:sym typeface="Alatsi"/>
                        </a:rPr>
                        <a:t>VN2</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u="none" strike="noStrike">
                          <a:solidFill>
                            <a:srgbClr val="FFFFFF"/>
                          </a:solidFill>
                          <a:latin typeface="Alatsi"/>
                          <a:ea typeface="Alatsi"/>
                          <a:cs typeface="Alatsi"/>
                          <a:sym typeface="Alatsi"/>
                        </a:rPr>
                        <a:t>VN3</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u="none" strike="noStrike">
                          <a:solidFill>
                            <a:srgbClr val="FFFFFF"/>
                          </a:solidFill>
                          <a:latin typeface="Alatsi"/>
                          <a:ea typeface="Alatsi"/>
                          <a:cs typeface="Alatsi"/>
                          <a:sym typeface="Alatsi"/>
                        </a:rPr>
                        <a:t>VN4</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u="none" strike="noStrike">
                          <a:solidFill>
                            <a:srgbClr val="FFFFFF"/>
                          </a:solidFill>
                          <a:latin typeface="Alatsi"/>
                          <a:ea typeface="Alatsi"/>
                          <a:cs typeface="Alatsi"/>
                          <a:sym typeface="Alatsi"/>
                        </a:rPr>
                        <a:t>VN5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u="none" strike="noStrike">
                          <a:solidFill>
                            <a:srgbClr val="FFFFFF"/>
                          </a:solidFill>
                          <a:latin typeface="Alatsi"/>
                          <a:ea typeface="Alatsi"/>
                          <a:cs typeface="Alatsi"/>
                          <a:sym typeface="Alatsi"/>
                        </a:rPr>
                        <a:t>VN6</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u="none" strike="noStrike">
                          <a:solidFill>
                            <a:srgbClr val="FFFFFF"/>
                          </a:solidFill>
                          <a:latin typeface="Alatsi"/>
                          <a:ea typeface="Alatsi"/>
                          <a:cs typeface="Alatsi"/>
                          <a:sym typeface="Alatsi"/>
                        </a:rPr>
                        <a:t>VN7</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921385">
                <a:tc>
                  <a:txBody>
                    <a:bodyPr/>
                    <a:lstStyle/>
                    <a:p>
                      <a:pPr marL="0" lvl="0" indent="0" algn="ctr">
                        <a:lnSpc>
                          <a:spcPts val="2659"/>
                        </a:lnSpc>
                        <a:spcBef>
                          <a:spcPct val="0"/>
                        </a:spcBef>
                        <a:defRPr/>
                      </a:pPr>
                      <a:r>
                        <a:rPr lang="en-US" sz="1899" u="none" strike="noStrike">
                          <a:solidFill>
                            <a:srgbClr val="FFFFFF"/>
                          </a:solidFill>
                          <a:latin typeface="Alatsi"/>
                          <a:ea typeface="Alatsi"/>
                          <a:cs typeface="Alatsi"/>
                          <a:sym typeface="Alatsi"/>
                        </a:rPr>
                        <a:t>CN1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921385">
                <a:tc>
                  <a:txBody>
                    <a:bodyPr/>
                    <a:lstStyle/>
                    <a:p>
                      <a:pPr marL="0" lvl="0" indent="0" algn="ctr">
                        <a:lnSpc>
                          <a:spcPts val="2659"/>
                        </a:lnSpc>
                        <a:spcBef>
                          <a:spcPct val="0"/>
                        </a:spcBef>
                        <a:defRPr/>
                      </a:pPr>
                      <a:r>
                        <a:rPr lang="en-US" sz="1899" u="none" strike="noStrike">
                          <a:solidFill>
                            <a:srgbClr val="FFFFFF"/>
                          </a:solidFill>
                          <a:latin typeface="Alatsi"/>
                          <a:ea typeface="Alatsi"/>
                          <a:cs typeface="Alatsi"/>
                          <a:sym typeface="Alatsi"/>
                        </a:rPr>
                        <a:t>CN2</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026960">
                <a:tc>
                  <a:txBody>
                    <a:bodyPr/>
                    <a:lstStyle/>
                    <a:p>
                      <a:pPr marL="0" lvl="0" indent="0" algn="ctr">
                        <a:lnSpc>
                          <a:spcPts val="2659"/>
                        </a:lnSpc>
                        <a:spcBef>
                          <a:spcPct val="0"/>
                        </a:spcBef>
                        <a:defRPr/>
                      </a:pPr>
                      <a:r>
                        <a:rPr lang="en-US" sz="1899" u="none" strike="noStrike">
                          <a:solidFill>
                            <a:srgbClr val="FFFFFF"/>
                          </a:solidFill>
                          <a:latin typeface="Alatsi"/>
                          <a:ea typeface="Alatsi"/>
                          <a:cs typeface="Alatsi"/>
                          <a:sym typeface="Alatsi"/>
                        </a:rPr>
                        <a:t>CN3</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1026960">
                <a:tc>
                  <a:txBody>
                    <a:bodyPr/>
                    <a:lstStyle/>
                    <a:p>
                      <a:pPr marL="0" lvl="0" indent="0" algn="ctr">
                        <a:lnSpc>
                          <a:spcPts val="2659"/>
                        </a:lnSpc>
                        <a:spcBef>
                          <a:spcPct val="0"/>
                        </a:spcBef>
                        <a:defRPr/>
                      </a:pPr>
                      <a:r>
                        <a:rPr lang="en-US" sz="1899" u="none" strike="noStrike">
                          <a:solidFill>
                            <a:srgbClr val="FFFFFF"/>
                          </a:solidFill>
                          <a:latin typeface="Alatsi"/>
                          <a:ea typeface="Alatsi"/>
                          <a:cs typeface="Alatsi"/>
                          <a:sym typeface="Alatsi"/>
                        </a:rPr>
                        <a:t>CN4</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659"/>
                        </a:lnSpc>
                        <a:spcBef>
                          <a:spcPct val="0"/>
                        </a:spcBef>
                        <a:defRPr/>
                      </a:pPr>
                      <a:r>
                        <a:rPr lang="en-US" sz="1899">
                          <a:solidFill>
                            <a:srgbClr val="FFFFFF"/>
                          </a:solidFill>
                          <a:latin typeface="Alatsi"/>
                          <a:ea typeface="Alatsi"/>
                          <a:cs typeface="Alatsi"/>
                          <a:sym typeface="Alatsi"/>
                        </a:rPr>
                        <a:t>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 name="AutoShape 4"/>
          <p:cNvSpPr/>
          <p:nvPr/>
        </p:nvSpPr>
        <p:spPr>
          <a:xfrm flipV="1">
            <a:off x="8343900" y="4042180"/>
            <a:ext cx="1600200" cy="2540"/>
          </a:xfrm>
          <a:prstGeom prst="line">
            <a:avLst/>
          </a:prstGeom>
          <a:ln w="38100" cap="flat">
            <a:solidFill>
              <a:srgbClr val="FFFFFF"/>
            </a:solidFill>
            <a:prstDash val="solid"/>
            <a:headEnd type="none" w="sm" len="sm"/>
            <a:tailEnd type="arrow" w="med" len="sm"/>
          </a:ln>
        </p:spPr>
      </p:sp>
      <p:sp>
        <p:nvSpPr>
          <p:cNvPr id="5" name="TextBox 5"/>
          <p:cNvSpPr txBox="1"/>
          <p:nvPr/>
        </p:nvSpPr>
        <p:spPr>
          <a:xfrm>
            <a:off x="3581400" y="141605"/>
            <a:ext cx="9902577" cy="832151"/>
          </a:xfrm>
          <a:prstGeom prst="rect">
            <a:avLst/>
          </a:prstGeom>
        </p:spPr>
        <p:txBody>
          <a:bodyPr wrap="square" lIns="0" tIns="0" rIns="0" bIns="0" rtlCol="0" anchor="t">
            <a:spAutoFit/>
          </a:bodyPr>
          <a:lstStyle/>
          <a:p>
            <a:pPr algn="ctr">
              <a:lnSpc>
                <a:spcPts val="7279"/>
              </a:lnSpc>
              <a:spcBef>
                <a:spcPct val="0"/>
              </a:spcBef>
            </a:pPr>
            <a:r>
              <a:rPr lang="en-US" sz="5199" dirty="0">
                <a:solidFill>
                  <a:srgbClr val="FFFFFF"/>
                </a:solidFill>
                <a:latin typeface="Gagalin"/>
                <a:ea typeface="Gagalin"/>
                <a:cs typeface="Gagalin"/>
                <a:sym typeface="Gagalin"/>
              </a:rPr>
              <a:t>Equivalent matrix operation</a:t>
            </a:r>
          </a:p>
        </p:txBody>
      </p:sp>
      <p:sp>
        <p:nvSpPr>
          <p:cNvPr id="6" name="TextBox 6"/>
          <p:cNvSpPr txBox="1"/>
          <p:nvPr/>
        </p:nvSpPr>
        <p:spPr>
          <a:xfrm>
            <a:off x="0" y="6739674"/>
            <a:ext cx="8343900" cy="596527"/>
          </a:xfrm>
          <a:prstGeom prst="rect">
            <a:avLst/>
          </a:prstGeom>
        </p:spPr>
        <p:txBody>
          <a:bodyPr lIns="0" tIns="0" rIns="0" bIns="0" rtlCol="0" anchor="t">
            <a:spAutoFit/>
          </a:bodyPr>
          <a:lstStyle/>
          <a:p>
            <a:pPr algn="ctr">
              <a:lnSpc>
                <a:spcPts val="4920"/>
              </a:lnSpc>
              <a:spcBef>
                <a:spcPct val="0"/>
              </a:spcBef>
            </a:pPr>
            <a:r>
              <a:rPr lang="en-US" sz="3514">
                <a:solidFill>
                  <a:srgbClr val="FFFFFF"/>
                </a:solidFill>
                <a:latin typeface="Canva Sans"/>
                <a:ea typeface="Canva Sans"/>
                <a:cs typeface="Canva Sans"/>
                <a:sym typeface="Canva Sans"/>
              </a:rPr>
              <a:t>previous VN’s r = [0 , 1 , 0 , 1 , 0 , 0 , 1 ]</a:t>
            </a:r>
          </a:p>
        </p:txBody>
      </p:sp>
      <p:sp>
        <p:nvSpPr>
          <p:cNvPr id="7" name="TextBox 7"/>
          <p:cNvSpPr txBox="1"/>
          <p:nvPr/>
        </p:nvSpPr>
        <p:spPr>
          <a:xfrm>
            <a:off x="0" y="7517176"/>
            <a:ext cx="18288000" cy="238061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Canva Sans"/>
                <a:ea typeface="Canva Sans"/>
                <a:cs typeface="Canva Sans"/>
                <a:sym typeface="Canva Sans"/>
              </a:rPr>
              <a:t>Each VN takes a majority vote over all CN→VN messages it receives </a:t>
            </a:r>
          </a:p>
          <a:p>
            <a:pPr algn="l">
              <a:lnSpc>
                <a:spcPts val="4759"/>
              </a:lnSpc>
            </a:pPr>
            <a:endParaRPr lang="en-US" sz="3399">
              <a:solidFill>
                <a:srgbClr val="FFFFFF"/>
              </a:solidFill>
              <a:latin typeface="Canva Sans"/>
              <a:ea typeface="Canva Sans"/>
              <a:cs typeface="Canva Sans"/>
              <a:sym typeface="Canva Sans"/>
            </a:endParaRPr>
          </a:p>
          <a:p>
            <a:pPr marL="734059" lvl="1" indent="-367030" algn="l">
              <a:lnSpc>
                <a:spcPts val="4759"/>
              </a:lnSpc>
              <a:buFont typeface="Arial"/>
              <a:buChar char="•"/>
            </a:pPr>
            <a:r>
              <a:rPr lang="en-US" sz="3399">
                <a:solidFill>
                  <a:srgbClr val="FFFFFF"/>
                </a:solidFill>
                <a:latin typeface="Canva Sans"/>
                <a:ea typeface="Canva Sans"/>
                <a:cs typeface="Canva Sans"/>
                <a:sym typeface="Canva Sans"/>
              </a:rPr>
              <a:t>Here we have applied the logic that until no. of ones is strictly greater than the total non”-” numbers + 1(previous)/2 utill that we will put it 0 else 1 if condition satisfies.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sp>
        <p:nvSpPr>
          <p:cNvPr id="2" name="Freeform 2"/>
          <p:cNvSpPr/>
          <p:nvPr/>
        </p:nvSpPr>
        <p:spPr>
          <a:xfrm>
            <a:off x="-3997080" y="0"/>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871820" y="7809217"/>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3509127" y="2164939"/>
            <a:ext cx="11693716" cy="7567331"/>
          </a:xfrm>
          <a:custGeom>
            <a:avLst/>
            <a:gdLst/>
            <a:ahLst/>
            <a:cxnLst/>
            <a:rect l="l" t="t" r="r" b="b"/>
            <a:pathLst>
              <a:path w="11693716" h="7567331">
                <a:moveTo>
                  <a:pt x="0" y="0"/>
                </a:moveTo>
                <a:lnTo>
                  <a:pt x="11693716" y="0"/>
                </a:lnTo>
                <a:lnTo>
                  <a:pt x="11693716" y="7567331"/>
                </a:lnTo>
                <a:lnTo>
                  <a:pt x="0" y="7567331"/>
                </a:lnTo>
                <a:lnTo>
                  <a:pt x="0" y="0"/>
                </a:lnTo>
                <a:close/>
              </a:path>
            </a:pathLst>
          </a:custGeom>
          <a:blipFill>
            <a:blip r:embed="rId4"/>
            <a:stretch>
              <a:fillRect l="-2041" r="-2041"/>
            </a:stretch>
          </a:blipFill>
        </p:spPr>
      </p:sp>
      <p:sp>
        <p:nvSpPr>
          <p:cNvPr id="5" name="TextBox 5"/>
          <p:cNvSpPr txBox="1"/>
          <p:nvPr/>
        </p:nvSpPr>
        <p:spPr>
          <a:xfrm>
            <a:off x="2850573" y="637864"/>
            <a:ext cx="12352270" cy="1078231"/>
          </a:xfrm>
          <a:prstGeom prst="rect">
            <a:avLst/>
          </a:prstGeom>
        </p:spPr>
        <p:txBody>
          <a:bodyPr lIns="0" tIns="0" rIns="0" bIns="0" rtlCol="0" anchor="t">
            <a:spAutoFit/>
          </a:bodyPr>
          <a:lstStyle/>
          <a:p>
            <a:pPr algn="ctr">
              <a:lnSpc>
                <a:spcPts val="8819"/>
              </a:lnSpc>
            </a:pPr>
            <a:r>
              <a:rPr lang="en-US" sz="6299" u="sng">
                <a:solidFill>
                  <a:srgbClr val="F6F3EB"/>
                </a:solidFill>
                <a:latin typeface="Gagalin"/>
                <a:ea typeface="Gagalin"/>
                <a:cs typeface="Gagalin"/>
                <a:sym typeface="Gagalin"/>
              </a:rPr>
              <a:t>SYSTEM MODEL FOR LDPC NR</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sp>
        <p:nvSpPr>
          <p:cNvPr id="2" name="TextBox 2"/>
          <p:cNvSpPr txBox="1"/>
          <p:nvPr/>
        </p:nvSpPr>
        <p:spPr>
          <a:xfrm>
            <a:off x="5603304" y="165100"/>
            <a:ext cx="7081391" cy="863600"/>
          </a:xfrm>
          <a:prstGeom prst="rect">
            <a:avLst/>
          </a:prstGeom>
        </p:spPr>
        <p:txBody>
          <a:bodyPr lIns="0" tIns="0" rIns="0" bIns="0" rtlCol="0" anchor="t">
            <a:spAutoFit/>
          </a:bodyPr>
          <a:lstStyle/>
          <a:p>
            <a:pPr algn="ctr">
              <a:lnSpc>
                <a:spcPts val="7000"/>
              </a:lnSpc>
              <a:spcBef>
                <a:spcPct val="0"/>
              </a:spcBef>
            </a:pPr>
            <a:r>
              <a:rPr lang="en-US" sz="5000">
                <a:solidFill>
                  <a:srgbClr val="FFFFFF"/>
                </a:solidFill>
                <a:latin typeface="Gagalin"/>
                <a:ea typeface="Gagalin"/>
                <a:cs typeface="Gagalin"/>
                <a:sym typeface="Gagalin"/>
              </a:rPr>
              <a:t>When to break the loop </a:t>
            </a:r>
          </a:p>
        </p:txBody>
      </p:sp>
      <p:sp>
        <p:nvSpPr>
          <p:cNvPr id="3" name="TextBox 3"/>
          <p:cNvSpPr txBox="1"/>
          <p:nvPr/>
        </p:nvSpPr>
        <p:spPr>
          <a:xfrm>
            <a:off x="1736037" y="1221676"/>
            <a:ext cx="15523263" cy="8592931"/>
          </a:xfrm>
          <a:prstGeom prst="rect">
            <a:avLst/>
          </a:prstGeom>
        </p:spPr>
        <p:txBody>
          <a:bodyPr lIns="0" tIns="0" rIns="0" bIns="0" rtlCol="0" anchor="t">
            <a:spAutoFit/>
          </a:bodyPr>
          <a:lstStyle/>
          <a:p>
            <a:pPr marL="702069" lvl="1" indent="-351034" algn="l">
              <a:lnSpc>
                <a:spcPts val="4552"/>
              </a:lnSpc>
              <a:buFont typeface="Arial"/>
              <a:buChar char="•"/>
            </a:pPr>
            <a:r>
              <a:rPr lang="en-US" sz="3251">
                <a:solidFill>
                  <a:srgbClr val="FFFFFF"/>
                </a:solidFill>
                <a:latin typeface="Canva Sans"/>
                <a:ea typeface="Canva Sans"/>
                <a:cs typeface="Canva Sans"/>
                <a:sym typeface="Canva Sans"/>
              </a:rPr>
              <a:t>Previously we took some VN’s value that which we will store into some vector and this vector we will compare with the VN which we have now if the two value are the same then we can break the loop. (for Tanner Graph Approach)</a:t>
            </a:r>
          </a:p>
          <a:p>
            <a:pPr algn="l">
              <a:lnSpc>
                <a:spcPts val="4552"/>
              </a:lnSpc>
            </a:pPr>
            <a:endParaRPr lang="en-US" sz="3251">
              <a:solidFill>
                <a:srgbClr val="FFFFFF"/>
              </a:solidFill>
              <a:latin typeface="Canva Sans"/>
              <a:ea typeface="Canva Sans"/>
              <a:cs typeface="Canva Sans"/>
              <a:sym typeface="Canva Sans"/>
            </a:endParaRPr>
          </a:p>
          <a:p>
            <a:pPr marL="702069" lvl="1" indent="-351034" algn="l">
              <a:lnSpc>
                <a:spcPts val="4552"/>
              </a:lnSpc>
              <a:buFont typeface="Arial"/>
              <a:buChar char="•"/>
            </a:pPr>
            <a:r>
              <a:rPr lang="en-US" sz="3251">
                <a:solidFill>
                  <a:srgbClr val="FFFFFF"/>
                </a:solidFill>
                <a:latin typeface="Canva Sans"/>
                <a:ea typeface="Canva Sans"/>
                <a:cs typeface="Canva Sans"/>
                <a:sym typeface="Canva Sans"/>
              </a:rPr>
              <a:t>Now, if VN is not the same as that vector update the vector with current value of the VN’s and we do the same two operation CN to VN transfer and the VN to CN transfer.  (for Tanner Graph Approach)</a:t>
            </a:r>
          </a:p>
          <a:p>
            <a:pPr algn="l">
              <a:lnSpc>
                <a:spcPts val="4552"/>
              </a:lnSpc>
            </a:pPr>
            <a:endParaRPr lang="en-US" sz="3251">
              <a:solidFill>
                <a:srgbClr val="FFFFFF"/>
              </a:solidFill>
              <a:latin typeface="Canva Sans"/>
              <a:ea typeface="Canva Sans"/>
              <a:cs typeface="Canva Sans"/>
              <a:sym typeface="Canva Sans"/>
            </a:endParaRPr>
          </a:p>
          <a:p>
            <a:pPr marL="702069" lvl="1" indent="-351034" algn="l">
              <a:lnSpc>
                <a:spcPts val="4552"/>
              </a:lnSpc>
              <a:buFont typeface="Arial"/>
              <a:buChar char="•"/>
            </a:pPr>
            <a:r>
              <a:rPr lang="en-US" sz="3251">
                <a:solidFill>
                  <a:srgbClr val="FFFFFF"/>
                </a:solidFill>
                <a:latin typeface="Canva Sans"/>
                <a:ea typeface="Canva Sans"/>
                <a:cs typeface="Canva Sans"/>
                <a:sym typeface="Canva Sans"/>
              </a:rPr>
              <a:t>Further, if all the CN’s become zero, we can break the loop in that case also.</a:t>
            </a:r>
          </a:p>
          <a:p>
            <a:pPr algn="l">
              <a:lnSpc>
                <a:spcPts val="4552"/>
              </a:lnSpc>
            </a:pPr>
            <a:endParaRPr lang="en-US" sz="3251">
              <a:solidFill>
                <a:srgbClr val="FFFFFF"/>
              </a:solidFill>
              <a:latin typeface="Canva Sans"/>
              <a:ea typeface="Canva Sans"/>
              <a:cs typeface="Canva Sans"/>
              <a:sym typeface="Canva Sans"/>
            </a:endParaRPr>
          </a:p>
          <a:p>
            <a:pPr marL="702069" lvl="1" indent="-351034" algn="l">
              <a:lnSpc>
                <a:spcPts val="4552"/>
              </a:lnSpc>
              <a:buFont typeface="Arial"/>
              <a:buChar char="•"/>
            </a:pPr>
            <a:r>
              <a:rPr lang="en-US" sz="3251">
                <a:solidFill>
                  <a:srgbClr val="FFFFFF"/>
                </a:solidFill>
                <a:latin typeface="Canva Sans"/>
                <a:ea typeface="Canva Sans"/>
                <a:cs typeface="Canva Sans"/>
                <a:sym typeface="Canva Sans"/>
              </a:rPr>
              <a:t>Until the Syndrome vector doesn’t become zero we will continue the iteration or until we reach the maximum iteration limit. (for the matrix approach)</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grpSp>
        <p:nvGrpSpPr>
          <p:cNvPr id="2" name="Group 2"/>
          <p:cNvGrpSpPr/>
          <p:nvPr/>
        </p:nvGrpSpPr>
        <p:grpSpPr>
          <a:xfrm>
            <a:off x="1998145" y="2788274"/>
            <a:ext cx="12675050" cy="4565792"/>
            <a:chOff x="0" y="-38100"/>
            <a:chExt cx="3338285" cy="1202513"/>
          </a:xfrm>
        </p:grpSpPr>
        <p:sp>
          <p:nvSpPr>
            <p:cNvPr id="3" name="Freeform 3"/>
            <p:cNvSpPr/>
            <p:nvPr/>
          </p:nvSpPr>
          <p:spPr>
            <a:xfrm>
              <a:off x="0" y="0"/>
              <a:ext cx="3338285" cy="1164413"/>
            </a:xfrm>
            <a:custGeom>
              <a:avLst/>
              <a:gdLst/>
              <a:ahLst/>
              <a:cxnLst/>
              <a:rect l="l" t="t" r="r" b="b"/>
              <a:pathLst>
                <a:path w="3338285" h="1164413">
                  <a:moveTo>
                    <a:pt x="31151" y="0"/>
                  </a:moveTo>
                  <a:lnTo>
                    <a:pt x="3307134" y="0"/>
                  </a:lnTo>
                  <a:cubicBezTo>
                    <a:pt x="3324338" y="0"/>
                    <a:pt x="3338285" y="13947"/>
                    <a:pt x="3338285" y="31151"/>
                  </a:cubicBezTo>
                  <a:lnTo>
                    <a:pt x="3338285" y="1133262"/>
                  </a:lnTo>
                  <a:cubicBezTo>
                    <a:pt x="3338285" y="1150466"/>
                    <a:pt x="3324338" y="1164413"/>
                    <a:pt x="3307134" y="1164413"/>
                  </a:cubicBezTo>
                  <a:lnTo>
                    <a:pt x="31151" y="1164413"/>
                  </a:lnTo>
                  <a:cubicBezTo>
                    <a:pt x="13947" y="1164413"/>
                    <a:pt x="0" y="1150466"/>
                    <a:pt x="0" y="1133262"/>
                  </a:cubicBezTo>
                  <a:lnTo>
                    <a:pt x="0" y="31151"/>
                  </a:lnTo>
                  <a:cubicBezTo>
                    <a:pt x="0" y="13947"/>
                    <a:pt x="13947" y="0"/>
                    <a:pt x="31151" y="0"/>
                  </a:cubicBezTo>
                  <a:close/>
                </a:path>
              </a:pathLst>
            </a:custGeom>
            <a:solidFill>
              <a:srgbClr val="000000"/>
            </a:solidFill>
          </p:spPr>
        </p:sp>
        <p:sp>
          <p:nvSpPr>
            <p:cNvPr id="4" name="TextBox 4"/>
            <p:cNvSpPr txBox="1"/>
            <p:nvPr/>
          </p:nvSpPr>
          <p:spPr>
            <a:xfrm>
              <a:off x="0" y="-38100"/>
              <a:ext cx="3338285" cy="120251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2701298" y="7809217"/>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AutoShape 6"/>
          <p:cNvSpPr/>
          <p:nvPr/>
        </p:nvSpPr>
        <p:spPr>
          <a:xfrm>
            <a:off x="-260599" y="9061267"/>
            <a:ext cx="7105264" cy="19050"/>
          </a:xfrm>
          <a:prstGeom prst="line">
            <a:avLst/>
          </a:prstGeom>
          <a:ln w="114300" cap="flat">
            <a:solidFill>
              <a:srgbClr val="8A8985"/>
            </a:solidFill>
            <a:prstDash val="solid"/>
            <a:headEnd type="none" w="sm" len="sm"/>
            <a:tailEnd type="none" w="sm" len="sm"/>
          </a:ln>
        </p:spPr>
      </p:sp>
      <p:sp>
        <p:nvSpPr>
          <p:cNvPr id="7" name="AutoShape 7"/>
          <p:cNvSpPr/>
          <p:nvPr/>
        </p:nvSpPr>
        <p:spPr>
          <a:xfrm>
            <a:off x="11430169" y="9061267"/>
            <a:ext cx="7105264" cy="19050"/>
          </a:xfrm>
          <a:prstGeom prst="line">
            <a:avLst/>
          </a:prstGeom>
          <a:ln w="114300" cap="flat">
            <a:solidFill>
              <a:srgbClr val="8A8985"/>
            </a:solidFill>
            <a:prstDash val="solid"/>
            <a:headEnd type="none" w="sm" len="sm"/>
            <a:tailEnd type="none" w="sm" len="sm"/>
          </a:ln>
        </p:spPr>
      </p:sp>
      <p:sp>
        <p:nvSpPr>
          <p:cNvPr id="8" name="Freeform 8"/>
          <p:cNvSpPr/>
          <p:nvPr/>
        </p:nvSpPr>
        <p:spPr>
          <a:xfrm>
            <a:off x="-2175607" y="0"/>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3895926" y="3990866"/>
            <a:ext cx="8067474" cy="1436932"/>
          </a:xfrm>
          <a:prstGeom prst="rect">
            <a:avLst/>
          </a:prstGeom>
        </p:spPr>
        <p:txBody>
          <a:bodyPr wrap="square" lIns="0" tIns="0" rIns="0" bIns="0" rtlCol="0" anchor="t">
            <a:spAutoFit/>
          </a:bodyPr>
          <a:lstStyle/>
          <a:p>
            <a:pPr algn="ctr">
              <a:lnSpc>
                <a:spcPts val="12599"/>
              </a:lnSpc>
            </a:pPr>
            <a:r>
              <a:rPr lang="en-US" sz="8999" dirty="0">
                <a:solidFill>
                  <a:srgbClr val="FFFFFF"/>
                </a:solidFill>
                <a:latin typeface="Gagalin"/>
                <a:ea typeface="Gagalin"/>
                <a:cs typeface="Gagalin"/>
                <a:sym typeface="Gagalin"/>
              </a:rPr>
              <a:t>RESULTS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sp>
        <p:nvSpPr>
          <p:cNvPr id="2" name="TextBox 2"/>
          <p:cNvSpPr txBox="1"/>
          <p:nvPr/>
        </p:nvSpPr>
        <p:spPr>
          <a:xfrm>
            <a:off x="3964781" y="3850639"/>
            <a:ext cx="10358438" cy="1292861"/>
          </a:xfrm>
          <a:prstGeom prst="rect">
            <a:avLst/>
          </a:prstGeom>
        </p:spPr>
        <p:txBody>
          <a:bodyPr lIns="0" tIns="0" rIns="0" bIns="0" rtlCol="0" anchor="t">
            <a:spAutoFit/>
          </a:bodyPr>
          <a:lstStyle/>
          <a:p>
            <a:pPr algn="ctr">
              <a:lnSpc>
                <a:spcPts val="10639"/>
              </a:lnSpc>
              <a:spcBef>
                <a:spcPct val="0"/>
              </a:spcBef>
            </a:pPr>
            <a:r>
              <a:rPr lang="en-US" sz="7599" b="1">
                <a:solidFill>
                  <a:srgbClr val="FFFFFF"/>
                </a:solidFill>
                <a:latin typeface="Canva Sans Bold"/>
                <a:ea typeface="Canva Sans Bold"/>
                <a:cs typeface="Canva Sans Bold"/>
                <a:sym typeface="Canva Sans Bold"/>
              </a:rPr>
              <a:t>Results of  NR_2_6_52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sp>
        <p:nvSpPr>
          <p:cNvPr id="2" name="Freeform 2"/>
          <p:cNvSpPr/>
          <p:nvPr/>
        </p:nvSpPr>
        <p:spPr>
          <a:xfrm>
            <a:off x="1028700" y="2038545"/>
            <a:ext cx="7677518" cy="6032988"/>
          </a:xfrm>
          <a:custGeom>
            <a:avLst/>
            <a:gdLst/>
            <a:ahLst/>
            <a:cxnLst/>
            <a:rect l="l" t="t" r="r" b="b"/>
            <a:pathLst>
              <a:path w="7677518" h="6032988">
                <a:moveTo>
                  <a:pt x="0" y="0"/>
                </a:moveTo>
                <a:lnTo>
                  <a:pt x="7677518" y="0"/>
                </a:lnTo>
                <a:lnTo>
                  <a:pt x="7677518" y="6032988"/>
                </a:lnTo>
                <a:lnTo>
                  <a:pt x="0" y="6032988"/>
                </a:lnTo>
                <a:lnTo>
                  <a:pt x="0" y="0"/>
                </a:lnTo>
                <a:close/>
              </a:path>
            </a:pathLst>
          </a:custGeom>
          <a:blipFill>
            <a:blip r:embed="rId2"/>
            <a:stretch>
              <a:fillRect l="-1961" r="-1961"/>
            </a:stretch>
          </a:blipFill>
        </p:spPr>
      </p:sp>
      <p:sp>
        <p:nvSpPr>
          <p:cNvPr id="3" name="Freeform 3"/>
          <p:cNvSpPr/>
          <p:nvPr/>
        </p:nvSpPr>
        <p:spPr>
          <a:xfrm>
            <a:off x="9273322" y="2038545"/>
            <a:ext cx="7977505" cy="6032988"/>
          </a:xfrm>
          <a:custGeom>
            <a:avLst/>
            <a:gdLst/>
            <a:ahLst/>
            <a:cxnLst/>
            <a:rect l="l" t="t" r="r" b="b"/>
            <a:pathLst>
              <a:path w="7977505" h="6032988">
                <a:moveTo>
                  <a:pt x="0" y="0"/>
                </a:moveTo>
                <a:lnTo>
                  <a:pt x="7977504" y="0"/>
                </a:lnTo>
                <a:lnTo>
                  <a:pt x="7977504" y="6032988"/>
                </a:lnTo>
                <a:lnTo>
                  <a:pt x="0" y="6032988"/>
                </a:lnTo>
                <a:lnTo>
                  <a:pt x="0" y="0"/>
                </a:lnTo>
                <a:close/>
              </a:path>
            </a:pathLst>
          </a:custGeom>
          <a:blipFill>
            <a:blip r:embed="rId3"/>
            <a:stretch>
              <a:fillRect/>
            </a:stretch>
          </a:blipFill>
        </p:spPr>
      </p:sp>
      <p:sp>
        <p:nvSpPr>
          <p:cNvPr id="4" name="TextBox 4"/>
          <p:cNvSpPr txBox="1"/>
          <p:nvPr/>
        </p:nvSpPr>
        <p:spPr>
          <a:xfrm>
            <a:off x="2819401" y="8569326"/>
            <a:ext cx="3796228" cy="671018"/>
          </a:xfrm>
          <a:prstGeom prst="rect">
            <a:avLst/>
          </a:prstGeom>
        </p:spPr>
        <p:txBody>
          <a:bodyPr wrap="square" lIns="0" tIns="0" rIns="0" bIns="0" rtlCol="0" anchor="t">
            <a:spAutoFit/>
          </a:bodyPr>
          <a:lstStyle/>
          <a:p>
            <a:pPr algn="ctr">
              <a:lnSpc>
                <a:spcPts val="5600"/>
              </a:lnSpc>
              <a:spcBef>
                <a:spcPct val="0"/>
              </a:spcBef>
            </a:pPr>
            <a:r>
              <a:rPr lang="en-US" sz="4000" b="1" dirty="0">
                <a:solidFill>
                  <a:srgbClr val="FFFFFF"/>
                </a:solidFill>
                <a:latin typeface="Canva Sans Bold"/>
                <a:ea typeface="Canva Sans Bold"/>
                <a:cs typeface="Canva Sans Bold"/>
                <a:sym typeface="Canva Sans Bold"/>
              </a:rPr>
              <a:t>Hard Decision</a:t>
            </a:r>
          </a:p>
        </p:txBody>
      </p:sp>
      <p:sp>
        <p:nvSpPr>
          <p:cNvPr id="5" name="TextBox 5"/>
          <p:cNvSpPr txBox="1"/>
          <p:nvPr/>
        </p:nvSpPr>
        <p:spPr>
          <a:xfrm>
            <a:off x="11602475" y="8585836"/>
            <a:ext cx="3319198" cy="688974"/>
          </a:xfrm>
          <a:prstGeom prst="rect">
            <a:avLst/>
          </a:prstGeom>
        </p:spPr>
        <p:txBody>
          <a:bodyPr lIns="0" tIns="0" rIns="0" bIns="0" rtlCol="0" anchor="t">
            <a:spAutoFit/>
          </a:bodyPr>
          <a:lstStyle/>
          <a:p>
            <a:pPr algn="ctr">
              <a:lnSpc>
                <a:spcPts val="5600"/>
              </a:lnSpc>
              <a:spcBef>
                <a:spcPct val="0"/>
              </a:spcBef>
            </a:pPr>
            <a:r>
              <a:rPr lang="en-US" sz="4000" b="1">
                <a:solidFill>
                  <a:srgbClr val="FFFFFF"/>
                </a:solidFill>
                <a:latin typeface="Canva Sans Bold"/>
                <a:ea typeface="Canva Sans Bold"/>
                <a:cs typeface="Canva Sans Bold"/>
                <a:sym typeface="Canva Sans Bold"/>
              </a:rPr>
              <a:t>Soft Decision</a:t>
            </a:r>
          </a:p>
        </p:txBody>
      </p:sp>
      <p:sp>
        <p:nvSpPr>
          <p:cNvPr id="6" name="TextBox 6"/>
          <p:cNvSpPr txBox="1"/>
          <p:nvPr/>
        </p:nvSpPr>
        <p:spPr>
          <a:xfrm>
            <a:off x="6137344" y="669485"/>
            <a:ext cx="5137748" cy="788035"/>
          </a:xfrm>
          <a:prstGeom prst="rect">
            <a:avLst/>
          </a:prstGeom>
        </p:spPr>
        <p:txBody>
          <a:bodyPr lIns="0" tIns="0" rIns="0" bIns="0" rtlCol="0" anchor="t">
            <a:spAutoFit/>
          </a:bodyPr>
          <a:lstStyle/>
          <a:p>
            <a:pPr algn="ctr">
              <a:lnSpc>
                <a:spcPts val="6440"/>
              </a:lnSpc>
              <a:spcBef>
                <a:spcPct val="0"/>
              </a:spcBef>
            </a:pPr>
            <a:r>
              <a:rPr lang="en-US" sz="4600">
                <a:solidFill>
                  <a:srgbClr val="FFFFFF"/>
                </a:solidFill>
                <a:latin typeface="Gagalin"/>
                <a:ea typeface="Gagalin"/>
                <a:cs typeface="Gagalin"/>
                <a:sym typeface="Gagalin"/>
              </a:rPr>
              <a:t>BER vs E_b/N_0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sp>
        <p:nvSpPr>
          <p:cNvPr id="2" name="Freeform 2"/>
          <p:cNvSpPr/>
          <p:nvPr/>
        </p:nvSpPr>
        <p:spPr>
          <a:xfrm>
            <a:off x="1028700" y="2127006"/>
            <a:ext cx="7619665" cy="6032988"/>
          </a:xfrm>
          <a:custGeom>
            <a:avLst/>
            <a:gdLst/>
            <a:ahLst/>
            <a:cxnLst/>
            <a:rect l="l" t="t" r="r" b="b"/>
            <a:pathLst>
              <a:path w="7619665" h="6032988">
                <a:moveTo>
                  <a:pt x="0" y="0"/>
                </a:moveTo>
                <a:lnTo>
                  <a:pt x="7619665" y="0"/>
                </a:lnTo>
                <a:lnTo>
                  <a:pt x="7619665" y="6032988"/>
                </a:lnTo>
                <a:lnTo>
                  <a:pt x="0" y="6032988"/>
                </a:lnTo>
                <a:lnTo>
                  <a:pt x="0" y="0"/>
                </a:lnTo>
                <a:close/>
              </a:path>
            </a:pathLst>
          </a:custGeom>
          <a:blipFill>
            <a:blip r:embed="rId2"/>
            <a:stretch>
              <a:fillRect l="-1861" r="-1861"/>
            </a:stretch>
          </a:blipFill>
        </p:spPr>
      </p:sp>
      <p:sp>
        <p:nvSpPr>
          <p:cNvPr id="3" name="Freeform 3"/>
          <p:cNvSpPr/>
          <p:nvPr/>
        </p:nvSpPr>
        <p:spPr>
          <a:xfrm>
            <a:off x="9180472" y="2127006"/>
            <a:ext cx="8078828" cy="6032988"/>
          </a:xfrm>
          <a:custGeom>
            <a:avLst/>
            <a:gdLst/>
            <a:ahLst/>
            <a:cxnLst/>
            <a:rect l="l" t="t" r="r" b="b"/>
            <a:pathLst>
              <a:path w="8078828" h="6032988">
                <a:moveTo>
                  <a:pt x="0" y="0"/>
                </a:moveTo>
                <a:lnTo>
                  <a:pt x="8078828" y="0"/>
                </a:lnTo>
                <a:lnTo>
                  <a:pt x="8078828" y="6032988"/>
                </a:lnTo>
                <a:lnTo>
                  <a:pt x="0" y="6032988"/>
                </a:lnTo>
                <a:lnTo>
                  <a:pt x="0" y="0"/>
                </a:lnTo>
                <a:close/>
              </a:path>
            </a:pathLst>
          </a:custGeom>
          <a:blipFill>
            <a:blip r:embed="rId3"/>
            <a:stretch>
              <a:fillRect/>
            </a:stretch>
          </a:blipFill>
        </p:spPr>
      </p:sp>
      <p:sp>
        <p:nvSpPr>
          <p:cNvPr id="4" name="TextBox 4"/>
          <p:cNvSpPr txBox="1"/>
          <p:nvPr/>
        </p:nvSpPr>
        <p:spPr>
          <a:xfrm>
            <a:off x="2895600" y="8569326"/>
            <a:ext cx="3691101" cy="688974"/>
          </a:xfrm>
          <a:prstGeom prst="rect">
            <a:avLst/>
          </a:prstGeom>
        </p:spPr>
        <p:txBody>
          <a:bodyPr wrap="square" lIns="0" tIns="0" rIns="0" bIns="0" rtlCol="0" anchor="t">
            <a:spAutoFit/>
          </a:bodyPr>
          <a:lstStyle/>
          <a:p>
            <a:pPr algn="ctr">
              <a:lnSpc>
                <a:spcPts val="5600"/>
              </a:lnSpc>
              <a:spcBef>
                <a:spcPct val="0"/>
              </a:spcBef>
            </a:pPr>
            <a:r>
              <a:rPr lang="en-US" sz="4000" b="1" dirty="0">
                <a:solidFill>
                  <a:srgbClr val="FFFFFF"/>
                </a:solidFill>
                <a:latin typeface="Canva Sans Bold"/>
                <a:ea typeface="Canva Sans Bold"/>
                <a:cs typeface="Canva Sans Bold"/>
                <a:sym typeface="Canva Sans Bold"/>
              </a:rPr>
              <a:t>Hard Decision</a:t>
            </a:r>
          </a:p>
        </p:txBody>
      </p:sp>
      <p:sp>
        <p:nvSpPr>
          <p:cNvPr id="5" name="TextBox 5"/>
          <p:cNvSpPr txBox="1"/>
          <p:nvPr/>
        </p:nvSpPr>
        <p:spPr>
          <a:xfrm>
            <a:off x="11601761" y="8595361"/>
            <a:ext cx="3236251" cy="662939"/>
          </a:xfrm>
          <a:prstGeom prst="rect">
            <a:avLst/>
          </a:prstGeom>
        </p:spPr>
        <p:txBody>
          <a:bodyPr lIns="0" tIns="0" rIns="0" bIns="0" rtlCol="0" anchor="t">
            <a:spAutoFit/>
          </a:bodyPr>
          <a:lstStyle/>
          <a:p>
            <a:pPr algn="ctr">
              <a:lnSpc>
                <a:spcPts val="5460"/>
              </a:lnSpc>
              <a:spcBef>
                <a:spcPct val="0"/>
              </a:spcBef>
            </a:pPr>
            <a:r>
              <a:rPr lang="en-US" sz="3900" b="1">
                <a:solidFill>
                  <a:srgbClr val="FFFFFF"/>
                </a:solidFill>
                <a:latin typeface="Canva Sans Bold"/>
                <a:ea typeface="Canva Sans Bold"/>
                <a:cs typeface="Canva Sans Bold"/>
                <a:sym typeface="Canva Sans Bold"/>
              </a:rPr>
              <a:t>Soft Decision</a:t>
            </a:r>
          </a:p>
        </p:txBody>
      </p:sp>
      <p:sp>
        <p:nvSpPr>
          <p:cNvPr id="6" name="TextBox 6"/>
          <p:cNvSpPr txBox="1"/>
          <p:nvPr/>
        </p:nvSpPr>
        <p:spPr>
          <a:xfrm>
            <a:off x="1371600" y="912152"/>
            <a:ext cx="15011400" cy="809837"/>
          </a:xfrm>
          <a:prstGeom prst="rect">
            <a:avLst/>
          </a:prstGeom>
        </p:spPr>
        <p:txBody>
          <a:bodyPr wrap="square" lIns="0" tIns="0" rIns="0" bIns="0" rtlCol="0" anchor="t">
            <a:spAutoFit/>
          </a:bodyPr>
          <a:lstStyle/>
          <a:p>
            <a:pPr algn="ctr">
              <a:lnSpc>
                <a:spcPts val="7108"/>
              </a:lnSpc>
              <a:spcBef>
                <a:spcPct val="0"/>
              </a:spcBef>
            </a:pPr>
            <a:r>
              <a:rPr lang="en-US" sz="5077" dirty="0">
                <a:solidFill>
                  <a:srgbClr val="FFFFFF"/>
                </a:solidFill>
                <a:latin typeface="Gagalin"/>
                <a:ea typeface="Gagalin"/>
                <a:cs typeface="Gagalin"/>
                <a:sym typeface="Gagalin"/>
              </a:rPr>
              <a:t>BER vs E_B/N_0(in DB) in Logarithmic Scale</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sp>
        <p:nvSpPr>
          <p:cNvPr id="2" name="Freeform 2"/>
          <p:cNvSpPr/>
          <p:nvPr/>
        </p:nvSpPr>
        <p:spPr>
          <a:xfrm>
            <a:off x="9307581" y="2355332"/>
            <a:ext cx="7908987" cy="5981171"/>
          </a:xfrm>
          <a:custGeom>
            <a:avLst/>
            <a:gdLst/>
            <a:ahLst/>
            <a:cxnLst/>
            <a:rect l="l" t="t" r="r" b="b"/>
            <a:pathLst>
              <a:path w="7908987" h="5981171">
                <a:moveTo>
                  <a:pt x="0" y="0"/>
                </a:moveTo>
                <a:lnTo>
                  <a:pt x="7908986" y="0"/>
                </a:lnTo>
                <a:lnTo>
                  <a:pt x="7908986" y="5981171"/>
                </a:lnTo>
                <a:lnTo>
                  <a:pt x="0" y="5981171"/>
                </a:lnTo>
                <a:lnTo>
                  <a:pt x="0" y="0"/>
                </a:lnTo>
                <a:close/>
              </a:path>
            </a:pathLst>
          </a:custGeom>
          <a:blipFill>
            <a:blip r:embed="rId2"/>
            <a:stretch>
              <a:fillRect/>
            </a:stretch>
          </a:blipFill>
        </p:spPr>
      </p:sp>
      <p:sp>
        <p:nvSpPr>
          <p:cNvPr id="3" name="Freeform 3"/>
          <p:cNvSpPr/>
          <p:nvPr/>
        </p:nvSpPr>
        <p:spPr>
          <a:xfrm>
            <a:off x="912966" y="2355332"/>
            <a:ext cx="7908987" cy="5981171"/>
          </a:xfrm>
          <a:custGeom>
            <a:avLst/>
            <a:gdLst/>
            <a:ahLst/>
            <a:cxnLst/>
            <a:rect l="l" t="t" r="r" b="b"/>
            <a:pathLst>
              <a:path w="7908987" h="5981171">
                <a:moveTo>
                  <a:pt x="0" y="0"/>
                </a:moveTo>
                <a:lnTo>
                  <a:pt x="7908987" y="0"/>
                </a:lnTo>
                <a:lnTo>
                  <a:pt x="7908987" y="5981171"/>
                </a:lnTo>
                <a:lnTo>
                  <a:pt x="0" y="5981171"/>
                </a:lnTo>
                <a:lnTo>
                  <a:pt x="0" y="0"/>
                </a:lnTo>
                <a:close/>
              </a:path>
            </a:pathLst>
          </a:custGeom>
          <a:blipFill>
            <a:blip r:embed="rId3"/>
            <a:stretch>
              <a:fillRect/>
            </a:stretch>
          </a:blipFill>
        </p:spPr>
      </p:sp>
      <p:sp>
        <p:nvSpPr>
          <p:cNvPr id="4" name="TextBox 4"/>
          <p:cNvSpPr txBox="1"/>
          <p:nvPr/>
        </p:nvSpPr>
        <p:spPr>
          <a:xfrm>
            <a:off x="2819401" y="8685773"/>
            <a:ext cx="3796228" cy="671018"/>
          </a:xfrm>
          <a:prstGeom prst="rect">
            <a:avLst/>
          </a:prstGeom>
        </p:spPr>
        <p:txBody>
          <a:bodyPr wrap="square" lIns="0" tIns="0" rIns="0" bIns="0" rtlCol="0" anchor="t">
            <a:spAutoFit/>
          </a:bodyPr>
          <a:lstStyle/>
          <a:p>
            <a:pPr algn="ctr">
              <a:lnSpc>
                <a:spcPts val="5600"/>
              </a:lnSpc>
              <a:spcBef>
                <a:spcPct val="0"/>
              </a:spcBef>
            </a:pPr>
            <a:r>
              <a:rPr lang="en-US" sz="4000" b="1" dirty="0">
                <a:solidFill>
                  <a:srgbClr val="FFFFFF"/>
                </a:solidFill>
                <a:latin typeface="Canva Sans Bold"/>
                <a:ea typeface="Canva Sans Bold"/>
                <a:cs typeface="Canva Sans Bold"/>
                <a:sym typeface="Canva Sans Bold"/>
              </a:rPr>
              <a:t>Hard Decision</a:t>
            </a:r>
          </a:p>
        </p:txBody>
      </p:sp>
      <p:sp>
        <p:nvSpPr>
          <p:cNvPr id="5" name="TextBox 5"/>
          <p:cNvSpPr txBox="1"/>
          <p:nvPr/>
        </p:nvSpPr>
        <p:spPr>
          <a:xfrm>
            <a:off x="11643949" y="8595361"/>
            <a:ext cx="3236251" cy="662939"/>
          </a:xfrm>
          <a:prstGeom prst="rect">
            <a:avLst/>
          </a:prstGeom>
        </p:spPr>
        <p:txBody>
          <a:bodyPr lIns="0" tIns="0" rIns="0" bIns="0" rtlCol="0" anchor="t">
            <a:spAutoFit/>
          </a:bodyPr>
          <a:lstStyle/>
          <a:p>
            <a:pPr algn="ctr">
              <a:lnSpc>
                <a:spcPts val="5460"/>
              </a:lnSpc>
              <a:spcBef>
                <a:spcPct val="0"/>
              </a:spcBef>
            </a:pPr>
            <a:r>
              <a:rPr lang="en-US" sz="3900" b="1">
                <a:solidFill>
                  <a:srgbClr val="FFFFFF"/>
                </a:solidFill>
                <a:latin typeface="Canva Sans Bold"/>
                <a:ea typeface="Canva Sans Bold"/>
                <a:cs typeface="Canva Sans Bold"/>
                <a:sym typeface="Canva Sans Bold"/>
              </a:rPr>
              <a:t>Soft Decision</a:t>
            </a:r>
          </a:p>
        </p:txBody>
      </p:sp>
      <p:sp>
        <p:nvSpPr>
          <p:cNvPr id="6" name="TextBox 6"/>
          <p:cNvSpPr txBox="1"/>
          <p:nvPr/>
        </p:nvSpPr>
        <p:spPr>
          <a:xfrm>
            <a:off x="3192727" y="923925"/>
            <a:ext cx="11902546" cy="863600"/>
          </a:xfrm>
          <a:prstGeom prst="rect">
            <a:avLst/>
          </a:prstGeom>
        </p:spPr>
        <p:txBody>
          <a:bodyPr lIns="0" tIns="0" rIns="0" bIns="0" rtlCol="0" anchor="t">
            <a:spAutoFit/>
          </a:bodyPr>
          <a:lstStyle/>
          <a:p>
            <a:pPr algn="ctr">
              <a:lnSpc>
                <a:spcPts val="7000"/>
              </a:lnSpc>
              <a:spcBef>
                <a:spcPct val="0"/>
              </a:spcBef>
            </a:pPr>
            <a:r>
              <a:rPr lang="en-US" sz="5000">
                <a:solidFill>
                  <a:srgbClr val="FFFFFF"/>
                </a:solidFill>
                <a:latin typeface="Gagalin"/>
                <a:ea typeface="Gagalin"/>
                <a:cs typeface="Gagalin"/>
                <a:sym typeface="Gagalin"/>
              </a:rPr>
              <a:t>Probability of Success vs E_B/N_0(in DB)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sp>
        <p:nvSpPr>
          <p:cNvPr id="2" name="Freeform 2"/>
          <p:cNvSpPr/>
          <p:nvPr/>
        </p:nvSpPr>
        <p:spPr>
          <a:xfrm>
            <a:off x="1028700" y="2068703"/>
            <a:ext cx="7908987" cy="5981171"/>
          </a:xfrm>
          <a:custGeom>
            <a:avLst/>
            <a:gdLst/>
            <a:ahLst/>
            <a:cxnLst/>
            <a:rect l="l" t="t" r="r" b="b"/>
            <a:pathLst>
              <a:path w="7908987" h="5981171">
                <a:moveTo>
                  <a:pt x="0" y="0"/>
                </a:moveTo>
                <a:lnTo>
                  <a:pt x="7908987" y="0"/>
                </a:lnTo>
                <a:lnTo>
                  <a:pt x="7908987" y="5981172"/>
                </a:lnTo>
                <a:lnTo>
                  <a:pt x="0" y="5981172"/>
                </a:lnTo>
                <a:lnTo>
                  <a:pt x="0" y="0"/>
                </a:lnTo>
                <a:close/>
              </a:path>
            </a:pathLst>
          </a:custGeom>
          <a:blipFill>
            <a:blip r:embed="rId2"/>
            <a:stretch>
              <a:fillRect/>
            </a:stretch>
          </a:blipFill>
        </p:spPr>
      </p:sp>
      <p:sp>
        <p:nvSpPr>
          <p:cNvPr id="3" name="Freeform 3"/>
          <p:cNvSpPr/>
          <p:nvPr/>
        </p:nvSpPr>
        <p:spPr>
          <a:xfrm>
            <a:off x="9350313" y="2068703"/>
            <a:ext cx="7908987" cy="5981171"/>
          </a:xfrm>
          <a:custGeom>
            <a:avLst/>
            <a:gdLst/>
            <a:ahLst/>
            <a:cxnLst/>
            <a:rect l="l" t="t" r="r" b="b"/>
            <a:pathLst>
              <a:path w="7908987" h="5981171">
                <a:moveTo>
                  <a:pt x="0" y="0"/>
                </a:moveTo>
                <a:lnTo>
                  <a:pt x="7908987" y="0"/>
                </a:lnTo>
                <a:lnTo>
                  <a:pt x="7908987" y="5981172"/>
                </a:lnTo>
                <a:lnTo>
                  <a:pt x="0" y="5981172"/>
                </a:lnTo>
                <a:lnTo>
                  <a:pt x="0" y="0"/>
                </a:lnTo>
                <a:close/>
              </a:path>
            </a:pathLst>
          </a:custGeom>
          <a:blipFill>
            <a:blip r:embed="rId3"/>
            <a:stretch>
              <a:fillRect/>
            </a:stretch>
          </a:blipFill>
        </p:spPr>
      </p:sp>
      <p:sp>
        <p:nvSpPr>
          <p:cNvPr id="4" name="TextBox 4"/>
          <p:cNvSpPr txBox="1"/>
          <p:nvPr/>
        </p:nvSpPr>
        <p:spPr>
          <a:xfrm>
            <a:off x="2514601" y="8400904"/>
            <a:ext cx="3994816" cy="688974"/>
          </a:xfrm>
          <a:prstGeom prst="rect">
            <a:avLst/>
          </a:prstGeom>
        </p:spPr>
        <p:txBody>
          <a:bodyPr wrap="square" lIns="0" tIns="0" rIns="0" bIns="0" rtlCol="0" anchor="t">
            <a:spAutoFit/>
          </a:bodyPr>
          <a:lstStyle/>
          <a:p>
            <a:pPr algn="ctr">
              <a:lnSpc>
                <a:spcPts val="5600"/>
              </a:lnSpc>
              <a:spcBef>
                <a:spcPct val="0"/>
              </a:spcBef>
            </a:pPr>
            <a:r>
              <a:rPr lang="en-US" sz="4000" b="1" dirty="0">
                <a:solidFill>
                  <a:srgbClr val="FFFFFF"/>
                </a:solidFill>
                <a:latin typeface="Canva Sans Bold"/>
                <a:ea typeface="Canva Sans Bold"/>
                <a:cs typeface="Canva Sans Bold"/>
                <a:sym typeface="Canva Sans Bold"/>
              </a:rPr>
              <a:t>Hard Decision</a:t>
            </a:r>
          </a:p>
        </p:txBody>
      </p:sp>
      <p:sp>
        <p:nvSpPr>
          <p:cNvPr id="5" name="TextBox 5"/>
          <p:cNvSpPr txBox="1"/>
          <p:nvPr/>
        </p:nvSpPr>
        <p:spPr>
          <a:xfrm>
            <a:off x="11686681" y="8426939"/>
            <a:ext cx="3236251" cy="662939"/>
          </a:xfrm>
          <a:prstGeom prst="rect">
            <a:avLst/>
          </a:prstGeom>
        </p:spPr>
        <p:txBody>
          <a:bodyPr lIns="0" tIns="0" rIns="0" bIns="0" rtlCol="0" anchor="t">
            <a:spAutoFit/>
          </a:bodyPr>
          <a:lstStyle/>
          <a:p>
            <a:pPr algn="ctr">
              <a:lnSpc>
                <a:spcPts val="5460"/>
              </a:lnSpc>
              <a:spcBef>
                <a:spcPct val="0"/>
              </a:spcBef>
            </a:pPr>
            <a:r>
              <a:rPr lang="en-US" sz="3900" b="1">
                <a:solidFill>
                  <a:srgbClr val="FFFFFF"/>
                </a:solidFill>
                <a:latin typeface="Canva Sans Bold"/>
                <a:ea typeface="Canva Sans Bold"/>
                <a:cs typeface="Canva Sans Bold"/>
                <a:sym typeface="Canva Sans Bold"/>
              </a:rPr>
              <a:t>Soft Decision</a:t>
            </a:r>
          </a:p>
        </p:txBody>
      </p:sp>
      <p:sp>
        <p:nvSpPr>
          <p:cNvPr id="6" name="TextBox 6"/>
          <p:cNvSpPr txBox="1"/>
          <p:nvPr/>
        </p:nvSpPr>
        <p:spPr>
          <a:xfrm>
            <a:off x="3720765" y="587058"/>
            <a:ext cx="10433843" cy="788035"/>
          </a:xfrm>
          <a:prstGeom prst="rect">
            <a:avLst/>
          </a:prstGeom>
        </p:spPr>
        <p:txBody>
          <a:bodyPr lIns="0" tIns="0" rIns="0" bIns="0" rtlCol="0" anchor="t">
            <a:spAutoFit/>
          </a:bodyPr>
          <a:lstStyle/>
          <a:p>
            <a:pPr algn="ctr">
              <a:lnSpc>
                <a:spcPts val="6440"/>
              </a:lnSpc>
              <a:spcBef>
                <a:spcPct val="0"/>
              </a:spcBef>
            </a:pPr>
            <a:r>
              <a:rPr lang="en-US" sz="4600">
                <a:solidFill>
                  <a:srgbClr val="FFFFFF"/>
                </a:solidFill>
                <a:latin typeface="Gagalin"/>
                <a:ea typeface="Gagalin"/>
                <a:cs typeface="Gagalin"/>
                <a:sym typeface="Gagalin"/>
              </a:rPr>
              <a:t>Probability of Error vs E_B/N_0(in DB)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sp>
        <p:nvSpPr>
          <p:cNvPr id="2" name="Freeform 2"/>
          <p:cNvSpPr/>
          <p:nvPr/>
        </p:nvSpPr>
        <p:spPr>
          <a:xfrm>
            <a:off x="9396486" y="2081818"/>
            <a:ext cx="8179605" cy="6123364"/>
          </a:xfrm>
          <a:custGeom>
            <a:avLst/>
            <a:gdLst/>
            <a:ahLst/>
            <a:cxnLst/>
            <a:rect l="l" t="t" r="r" b="b"/>
            <a:pathLst>
              <a:path w="8179605" h="6123364">
                <a:moveTo>
                  <a:pt x="0" y="0"/>
                </a:moveTo>
                <a:lnTo>
                  <a:pt x="8179605" y="0"/>
                </a:lnTo>
                <a:lnTo>
                  <a:pt x="8179605" y="6123364"/>
                </a:lnTo>
                <a:lnTo>
                  <a:pt x="0" y="6123364"/>
                </a:lnTo>
                <a:lnTo>
                  <a:pt x="0" y="0"/>
                </a:lnTo>
                <a:close/>
              </a:path>
            </a:pathLst>
          </a:custGeom>
          <a:blipFill>
            <a:blip r:embed="rId2"/>
            <a:stretch>
              <a:fillRect/>
            </a:stretch>
          </a:blipFill>
        </p:spPr>
      </p:sp>
      <p:sp>
        <p:nvSpPr>
          <p:cNvPr id="3" name="Freeform 3"/>
          <p:cNvSpPr/>
          <p:nvPr/>
        </p:nvSpPr>
        <p:spPr>
          <a:xfrm>
            <a:off x="753206" y="2130636"/>
            <a:ext cx="8097011" cy="6123364"/>
          </a:xfrm>
          <a:custGeom>
            <a:avLst/>
            <a:gdLst/>
            <a:ahLst/>
            <a:cxnLst/>
            <a:rect l="l" t="t" r="r" b="b"/>
            <a:pathLst>
              <a:path w="8097011" h="6123364">
                <a:moveTo>
                  <a:pt x="0" y="0"/>
                </a:moveTo>
                <a:lnTo>
                  <a:pt x="8097011" y="0"/>
                </a:lnTo>
                <a:lnTo>
                  <a:pt x="8097011" y="6123365"/>
                </a:lnTo>
                <a:lnTo>
                  <a:pt x="0" y="6123365"/>
                </a:lnTo>
                <a:lnTo>
                  <a:pt x="0" y="0"/>
                </a:lnTo>
                <a:close/>
              </a:path>
            </a:pathLst>
          </a:custGeom>
          <a:blipFill>
            <a:blip r:embed="rId3"/>
            <a:stretch>
              <a:fillRect/>
            </a:stretch>
          </a:blipFill>
        </p:spPr>
      </p:sp>
      <p:sp>
        <p:nvSpPr>
          <p:cNvPr id="4" name="TextBox 4"/>
          <p:cNvSpPr txBox="1"/>
          <p:nvPr/>
        </p:nvSpPr>
        <p:spPr>
          <a:xfrm>
            <a:off x="2514601" y="8511387"/>
            <a:ext cx="4035280" cy="688974"/>
          </a:xfrm>
          <a:prstGeom prst="rect">
            <a:avLst/>
          </a:prstGeom>
        </p:spPr>
        <p:txBody>
          <a:bodyPr wrap="square" lIns="0" tIns="0" rIns="0" bIns="0" rtlCol="0" anchor="t">
            <a:spAutoFit/>
          </a:bodyPr>
          <a:lstStyle/>
          <a:p>
            <a:pPr algn="ctr">
              <a:lnSpc>
                <a:spcPts val="5600"/>
              </a:lnSpc>
              <a:spcBef>
                <a:spcPct val="0"/>
              </a:spcBef>
            </a:pPr>
            <a:r>
              <a:rPr lang="en-US" sz="4000" b="1">
                <a:solidFill>
                  <a:srgbClr val="FFFFFF"/>
                </a:solidFill>
                <a:latin typeface="Canva Sans Bold"/>
                <a:ea typeface="Canva Sans Bold"/>
                <a:cs typeface="Canva Sans Bold"/>
                <a:sym typeface="Canva Sans Bold"/>
              </a:rPr>
              <a:t>Hard Decision</a:t>
            </a:r>
          </a:p>
        </p:txBody>
      </p:sp>
      <p:sp>
        <p:nvSpPr>
          <p:cNvPr id="5" name="TextBox 5"/>
          <p:cNvSpPr txBox="1"/>
          <p:nvPr/>
        </p:nvSpPr>
        <p:spPr>
          <a:xfrm>
            <a:off x="11868163" y="8537422"/>
            <a:ext cx="3236251" cy="662939"/>
          </a:xfrm>
          <a:prstGeom prst="rect">
            <a:avLst/>
          </a:prstGeom>
        </p:spPr>
        <p:txBody>
          <a:bodyPr lIns="0" tIns="0" rIns="0" bIns="0" rtlCol="0" anchor="t">
            <a:spAutoFit/>
          </a:bodyPr>
          <a:lstStyle/>
          <a:p>
            <a:pPr algn="ctr">
              <a:lnSpc>
                <a:spcPts val="5460"/>
              </a:lnSpc>
              <a:spcBef>
                <a:spcPct val="0"/>
              </a:spcBef>
            </a:pPr>
            <a:r>
              <a:rPr lang="en-US" sz="3900" b="1">
                <a:solidFill>
                  <a:srgbClr val="FFFFFF"/>
                </a:solidFill>
                <a:latin typeface="Canva Sans Bold"/>
                <a:ea typeface="Canva Sans Bold"/>
                <a:cs typeface="Canva Sans Bold"/>
                <a:sym typeface="Canva Sans Bold"/>
              </a:rPr>
              <a:t>Soft Decision</a:t>
            </a:r>
          </a:p>
        </p:txBody>
      </p:sp>
      <p:sp>
        <p:nvSpPr>
          <p:cNvPr id="6" name="TextBox 6"/>
          <p:cNvSpPr txBox="1"/>
          <p:nvPr/>
        </p:nvSpPr>
        <p:spPr>
          <a:xfrm>
            <a:off x="3026627" y="544513"/>
            <a:ext cx="11951494" cy="863600"/>
          </a:xfrm>
          <a:prstGeom prst="rect">
            <a:avLst/>
          </a:prstGeom>
        </p:spPr>
        <p:txBody>
          <a:bodyPr lIns="0" tIns="0" rIns="0" bIns="0" rtlCol="0" anchor="t">
            <a:spAutoFit/>
          </a:bodyPr>
          <a:lstStyle/>
          <a:p>
            <a:pPr algn="ctr">
              <a:lnSpc>
                <a:spcPts val="7000"/>
              </a:lnSpc>
              <a:spcBef>
                <a:spcPct val="0"/>
              </a:spcBef>
            </a:pPr>
            <a:r>
              <a:rPr lang="en-US" sz="5000">
                <a:solidFill>
                  <a:srgbClr val="FFFFFF"/>
                </a:solidFill>
                <a:latin typeface="Gagalin"/>
                <a:ea typeface="Gagalin"/>
                <a:cs typeface="Gagalin"/>
                <a:sym typeface="Gagalin"/>
              </a:rPr>
              <a:t>Probability of Sucess V/S No of Iteration</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sp>
        <p:nvSpPr>
          <p:cNvPr id="2" name="TextBox 2"/>
          <p:cNvSpPr txBox="1"/>
          <p:nvPr/>
        </p:nvSpPr>
        <p:spPr>
          <a:xfrm>
            <a:off x="3830836" y="4425632"/>
            <a:ext cx="10626328" cy="1292861"/>
          </a:xfrm>
          <a:prstGeom prst="rect">
            <a:avLst/>
          </a:prstGeom>
        </p:spPr>
        <p:txBody>
          <a:bodyPr lIns="0" tIns="0" rIns="0" bIns="0" rtlCol="0" anchor="t">
            <a:spAutoFit/>
          </a:bodyPr>
          <a:lstStyle/>
          <a:p>
            <a:pPr algn="ctr">
              <a:lnSpc>
                <a:spcPts val="10639"/>
              </a:lnSpc>
              <a:spcBef>
                <a:spcPct val="0"/>
              </a:spcBef>
            </a:pPr>
            <a:r>
              <a:rPr lang="en-US" sz="7599" b="1">
                <a:solidFill>
                  <a:srgbClr val="FFFFFF"/>
                </a:solidFill>
                <a:latin typeface="Canva Sans Bold"/>
                <a:ea typeface="Canva Sans Bold"/>
                <a:cs typeface="Canva Sans Bold"/>
                <a:sym typeface="Canva Sans Bold"/>
              </a:rPr>
              <a:t>Results of NR_1_5_352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sp>
        <p:nvSpPr>
          <p:cNvPr id="2" name="Freeform 2"/>
          <p:cNvSpPr/>
          <p:nvPr/>
        </p:nvSpPr>
        <p:spPr>
          <a:xfrm>
            <a:off x="1381818" y="2156875"/>
            <a:ext cx="7401894" cy="5620892"/>
          </a:xfrm>
          <a:custGeom>
            <a:avLst/>
            <a:gdLst/>
            <a:ahLst/>
            <a:cxnLst/>
            <a:rect l="l" t="t" r="r" b="b"/>
            <a:pathLst>
              <a:path w="7401894" h="5620892">
                <a:moveTo>
                  <a:pt x="0" y="0"/>
                </a:moveTo>
                <a:lnTo>
                  <a:pt x="7401894" y="0"/>
                </a:lnTo>
                <a:lnTo>
                  <a:pt x="7401894" y="5620892"/>
                </a:lnTo>
                <a:lnTo>
                  <a:pt x="0" y="5620892"/>
                </a:lnTo>
                <a:lnTo>
                  <a:pt x="0" y="0"/>
                </a:lnTo>
                <a:close/>
              </a:path>
            </a:pathLst>
          </a:custGeom>
          <a:blipFill>
            <a:blip r:embed="rId2"/>
            <a:stretch>
              <a:fillRect/>
            </a:stretch>
          </a:blipFill>
        </p:spPr>
      </p:sp>
      <p:sp>
        <p:nvSpPr>
          <p:cNvPr id="3" name="Freeform 3"/>
          <p:cNvSpPr/>
          <p:nvPr/>
        </p:nvSpPr>
        <p:spPr>
          <a:xfrm>
            <a:off x="10164017" y="2142407"/>
            <a:ext cx="7397191" cy="5635360"/>
          </a:xfrm>
          <a:custGeom>
            <a:avLst/>
            <a:gdLst/>
            <a:ahLst/>
            <a:cxnLst/>
            <a:rect l="l" t="t" r="r" b="b"/>
            <a:pathLst>
              <a:path w="7397191" h="5635360">
                <a:moveTo>
                  <a:pt x="0" y="0"/>
                </a:moveTo>
                <a:lnTo>
                  <a:pt x="7397191" y="0"/>
                </a:lnTo>
                <a:lnTo>
                  <a:pt x="7397191" y="5635360"/>
                </a:lnTo>
                <a:lnTo>
                  <a:pt x="0" y="5635360"/>
                </a:lnTo>
                <a:lnTo>
                  <a:pt x="0" y="0"/>
                </a:lnTo>
                <a:close/>
              </a:path>
            </a:pathLst>
          </a:custGeom>
          <a:blipFill>
            <a:blip r:embed="rId3"/>
            <a:stretch>
              <a:fillRect/>
            </a:stretch>
          </a:blipFill>
        </p:spPr>
      </p:sp>
      <p:sp>
        <p:nvSpPr>
          <p:cNvPr id="4" name="TextBox 4"/>
          <p:cNvSpPr txBox="1"/>
          <p:nvPr/>
        </p:nvSpPr>
        <p:spPr>
          <a:xfrm>
            <a:off x="6925072" y="562293"/>
            <a:ext cx="4437856" cy="837565"/>
          </a:xfrm>
          <a:prstGeom prst="rect">
            <a:avLst/>
          </a:prstGeom>
        </p:spPr>
        <p:txBody>
          <a:bodyPr lIns="0" tIns="0" rIns="0" bIns="0" rtlCol="0" anchor="t">
            <a:spAutoFit/>
          </a:bodyPr>
          <a:lstStyle/>
          <a:p>
            <a:pPr algn="ctr">
              <a:lnSpc>
                <a:spcPts val="6860"/>
              </a:lnSpc>
              <a:spcBef>
                <a:spcPct val="0"/>
              </a:spcBef>
            </a:pPr>
            <a:r>
              <a:rPr lang="en-US" sz="4900">
                <a:solidFill>
                  <a:srgbClr val="FFFFFF"/>
                </a:solidFill>
                <a:latin typeface="Gagalin"/>
                <a:ea typeface="Gagalin"/>
                <a:cs typeface="Gagalin"/>
                <a:sym typeface="Gagalin"/>
              </a:rPr>
              <a:t>BER vs E_b/N_0 </a:t>
            </a:r>
          </a:p>
        </p:txBody>
      </p:sp>
      <p:sp>
        <p:nvSpPr>
          <p:cNvPr id="5" name="TextBox 5"/>
          <p:cNvSpPr txBox="1"/>
          <p:nvPr/>
        </p:nvSpPr>
        <p:spPr>
          <a:xfrm>
            <a:off x="2895600" y="8148706"/>
            <a:ext cx="3898371" cy="695961"/>
          </a:xfrm>
          <a:prstGeom prst="rect">
            <a:avLst/>
          </a:prstGeom>
        </p:spPr>
        <p:txBody>
          <a:bodyPr wrap="square" lIns="0" tIns="0" rIns="0" bIns="0" rtlCol="0" anchor="t">
            <a:spAutoFit/>
          </a:bodyPr>
          <a:lstStyle/>
          <a:p>
            <a:pPr algn="ctr">
              <a:lnSpc>
                <a:spcPts val="5739"/>
              </a:lnSpc>
              <a:spcBef>
                <a:spcPct val="0"/>
              </a:spcBef>
            </a:pPr>
            <a:r>
              <a:rPr lang="en-US" sz="4099" b="1" dirty="0">
                <a:solidFill>
                  <a:srgbClr val="FFFFFF"/>
                </a:solidFill>
                <a:latin typeface="Canva Sans Bold"/>
                <a:ea typeface="Canva Sans Bold"/>
                <a:cs typeface="Canva Sans Bold"/>
                <a:sym typeface="Canva Sans Bold"/>
              </a:rPr>
              <a:t>Hard Decision</a:t>
            </a:r>
          </a:p>
        </p:txBody>
      </p:sp>
      <p:sp>
        <p:nvSpPr>
          <p:cNvPr id="6" name="TextBox 6"/>
          <p:cNvSpPr txBox="1"/>
          <p:nvPr/>
        </p:nvSpPr>
        <p:spPr>
          <a:xfrm>
            <a:off x="12203014" y="8139181"/>
            <a:ext cx="3319198" cy="688974"/>
          </a:xfrm>
          <a:prstGeom prst="rect">
            <a:avLst/>
          </a:prstGeom>
        </p:spPr>
        <p:txBody>
          <a:bodyPr lIns="0" tIns="0" rIns="0" bIns="0" rtlCol="0" anchor="t">
            <a:spAutoFit/>
          </a:bodyPr>
          <a:lstStyle/>
          <a:p>
            <a:pPr algn="ctr">
              <a:lnSpc>
                <a:spcPts val="5600"/>
              </a:lnSpc>
              <a:spcBef>
                <a:spcPct val="0"/>
              </a:spcBef>
            </a:pPr>
            <a:r>
              <a:rPr lang="en-US" sz="4000" b="1">
                <a:solidFill>
                  <a:srgbClr val="FFFFFF"/>
                </a:solidFill>
                <a:latin typeface="Canva Sans Bold"/>
                <a:ea typeface="Canva Sans Bold"/>
                <a:cs typeface="Canva Sans Bold"/>
                <a:sym typeface="Canva Sans Bold"/>
              </a:rPr>
              <a:t>Soft Decision</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sp>
        <p:nvSpPr>
          <p:cNvPr id="2" name="TextBox 2"/>
          <p:cNvSpPr txBox="1"/>
          <p:nvPr/>
        </p:nvSpPr>
        <p:spPr>
          <a:xfrm>
            <a:off x="516037" y="4610100"/>
            <a:ext cx="17255926" cy="2361065"/>
          </a:xfrm>
          <a:prstGeom prst="rect">
            <a:avLst/>
          </a:prstGeom>
        </p:spPr>
        <p:txBody>
          <a:bodyPr lIns="0" tIns="0" rIns="0" bIns="0" rtlCol="0" anchor="t">
            <a:spAutoFit/>
          </a:bodyPr>
          <a:lstStyle/>
          <a:p>
            <a:pPr algn="ctr">
              <a:lnSpc>
                <a:spcPts val="9512"/>
              </a:lnSpc>
            </a:pPr>
            <a:r>
              <a:rPr lang="en-US" sz="6794" u="sng" dirty="0">
                <a:solidFill>
                  <a:srgbClr val="F6F3EB"/>
                </a:solidFill>
                <a:latin typeface="Gagalin"/>
                <a:ea typeface="Gagalin"/>
                <a:cs typeface="Gagalin"/>
                <a:sym typeface="Gagalin"/>
              </a:rPr>
              <a:t>5G </a:t>
            </a:r>
            <a:r>
              <a:rPr lang="en-US" sz="6794" u="sng" dirty="0" err="1">
                <a:solidFill>
                  <a:srgbClr val="F6F3EB"/>
                </a:solidFill>
                <a:latin typeface="Gagalin"/>
                <a:ea typeface="Gagalin"/>
                <a:cs typeface="Gagalin"/>
                <a:sym typeface="Gagalin"/>
              </a:rPr>
              <a:t>NRBase</a:t>
            </a:r>
            <a:r>
              <a:rPr lang="en-US" sz="6794" u="sng" dirty="0">
                <a:solidFill>
                  <a:srgbClr val="F6F3EB"/>
                </a:solidFill>
                <a:latin typeface="Gagalin"/>
                <a:ea typeface="Gagalin"/>
                <a:cs typeface="Gagalin"/>
                <a:sym typeface="Gagalin"/>
              </a:rPr>
              <a:t> Graph Matrix and </a:t>
            </a:r>
            <a:r>
              <a:rPr lang="en-US" sz="6794" u="sng" dirty="0" err="1">
                <a:solidFill>
                  <a:srgbClr val="F6F3EB"/>
                </a:solidFill>
                <a:latin typeface="Gagalin"/>
                <a:ea typeface="Gagalin"/>
                <a:cs typeface="Gagalin"/>
                <a:sym typeface="Gagalin"/>
              </a:rPr>
              <a:t>Protograph</a:t>
            </a:r>
            <a:r>
              <a:rPr lang="en-US" sz="6794" u="sng" dirty="0">
                <a:solidFill>
                  <a:srgbClr val="F6F3EB"/>
                </a:solidFill>
                <a:latin typeface="Gagalin"/>
                <a:ea typeface="Gagalin"/>
                <a:cs typeface="Gagalin"/>
                <a:sym typeface="Gagalin"/>
              </a:rPr>
              <a:t> Construction</a:t>
            </a:r>
          </a:p>
        </p:txBody>
      </p:sp>
      <p:sp>
        <p:nvSpPr>
          <p:cNvPr id="3" name="Freeform 3"/>
          <p:cNvSpPr/>
          <p:nvPr/>
        </p:nvSpPr>
        <p:spPr>
          <a:xfrm>
            <a:off x="14307866" y="0"/>
            <a:ext cx="3980134" cy="4114800"/>
          </a:xfrm>
          <a:custGeom>
            <a:avLst/>
            <a:gdLst/>
            <a:ahLst/>
            <a:cxnLst/>
            <a:rect l="l" t="t" r="r" b="b"/>
            <a:pathLst>
              <a:path w="3980134" h="4114800">
                <a:moveTo>
                  <a:pt x="0" y="0"/>
                </a:moveTo>
                <a:lnTo>
                  <a:pt x="3980134" y="0"/>
                </a:lnTo>
                <a:lnTo>
                  <a:pt x="398013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sp>
        <p:nvSpPr>
          <p:cNvPr id="2" name="Freeform 2"/>
          <p:cNvSpPr/>
          <p:nvPr/>
        </p:nvSpPr>
        <p:spPr>
          <a:xfrm>
            <a:off x="1757829" y="2206848"/>
            <a:ext cx="7235217" cy="5632954"/>
          </a:xfrm>
          <a:custGeom>
            <a:avLst/>
            <a:gdLst/>
            <a:ahLst/>
            <a:cxnLst/>
            <a:rect l="l" t="t" r="r" b="b"/>
            <a:pathLst>
              <a:path w="7235217" h="5632954">
                <a:moveTo>
                  <a:pt x="0" y="0"/>
                </a:moveTo>
                <a:lnTo>
                  <a:pt x="7235217" y="0"/>
                </a:lnTo>
                <a:lnTo>
                  <a:pt x="7235217" y="5632955"/>
                </a:lnTo>
                <a:lnTo>
                  <a:pt x="0" y="5632955"/>
                </a:lnTo>
                <a:lnTo>
                  <a:pt x="0" y="0"/>
                </a:lnTo>
                <a:close/>
              </a:path>
            </a:pathLst>
          </a:custGeom>
          <a:blipFill>
            <a:blip r:embed="rId2"/>
            <a:stretch>
              <a:fillRect/>
            </a:stretch>
          </a:blipFill>
        </p:spPr>
      </p:sp>
      <p:sp>
        <p:nvSpPr>
          <p:cNvPr id="3" name="Freeform 3"/>
          <p:cNvSpPr/>
          <p:nvPr/>
        </p:nvSpPr>
        <p:spPr>
          <a:xfrm>
            <a:off x="10118753" y="2206848"/>
            <a:ext cx="7347876" cy="5632954"/>
          </a:xfrm>
          <a:custGeom>
            <a:avLst/>
            <a:gdLst/>
            <a:ahLst/>
            <a:cxnLst/>
            <a:rect l="l" t="t" r="r" b="b"/>
            <a:pathLst>
              <a:path w="7347876" h="5632954">
                <a:moveTo>
                  <a:pt x="0" y="0"/>
                </a:moveTo>
                <a:lnTo>
                  <a:pt x="7347876" y="0"/>
                </a:lnTo>
                <a:lnTo>
                  <a:pt x="7347876" y="5632955"/>
                </a:lnTo>
                <a:lnTo>
                  <a:pt x="0" y="5632955"/>
                </a:lnTo>
                <a:lnTo>
                  <a:pt x="0" y="0"/>
                </a:lnTo>
                <a:close/>
              </a:path>
            </a:pathLst>
          </a:custGeom>
          <a:blipFill>
            <a:blip r:embed="rId3"/>
            <a:stretch>
              <a:fillRect/>
            </a:stretch>
          </a:blipFill>
        </p:spPr>
      </p:sp>
      <p:sp>
        <p:nvSpPr>
          <p:cNvPr id="4" name="TextBox 4"/>
          <p:cNvSpPr txBox="1"/>
          <p:nvPr/>
        </p:nvSpPr>
        <p:spPr>
          <a:xfrm>
            <a:off x="3124200" y="8166366"/>
            <a:ext cx="4042797" cy="695961"/>
          </a:xfrm>
          <a:prstGeom prst="rect">
            <a:avLst/>
          </a:prstGeom>
        </p:spPr>
        <p:txBody>
          <a:bodyPr wrap="square" lIns="0" tIns="0" rIns="0" bIns="0" rtlCol="0" anchor="t">
            <a:spAutoFit/>
          </a:bodyPr>
          <a:lstStyle/>
          <a:p>
            <a:pPr algn="ctr">
              <a:lnSpc>
                <a:spcPts val="5739"/>
              </a:lnSpc>
              <a:spcBef>
                <a:spcPct val="0"/>
              </a:spcBef>
            </a:pPr>
            <a:r>
              <a:rPr lang="en-US" sz="4099" b="1" dirty="0">
                <a:solidFill>
                  <a:srgbClr val="FFFFFF"/>
                </a:solidFill>
                <a:latin typeface="Canva Sans Bold"/>
                <a:ea typeface="Canva Sans Bold"/>
                <a:cs typeface="Canva Sans Bold"/>
                <a:sym typeface="Canva Sans Bold"/>
              </a:rPr>
              <a:t>Hard Decision</a:t>
            </a:r>
          </a:p>
        </p:txBody>
      </p:sp>
      <p:sp>
        <p:nvSpPr>
          <p:cNvPr id="5" name="TextBox 5"/>
          <p:cNvSpPr txBox="1"/>
          <p:nvPr/>
        </p:nvSpPr>
        <p:spPr>
          <a:xfrm>
            <a:off x="12091883" y="8166366"/>
            <a:ext cx="3401616" cy="695961"/>
          </a:xfrm>
          <a:prstGeom prst="rect">
            <a:avLst/>
          </a:prstGeom>
        </p:spPr>
        <p:txBody>
          <a:bodyPr lIns="0" tIns="0" rIns="0" bIns="0" rtlCol="0" anchor="t">
            <a:spAutoFit/>
          </a:bodyPr>
          <a:lstStyle/>
          <a:p>
            <a:pPr algn="ctr">
              <a:lnSpc>
                <a:spcPts val="5739"/>
              </a:lnSpc>
              <a:spcBef>
                <a:spcPct val="0"/>
              </a:spcBef>
            </a:pPr>
            <a:r>
              <a:rPr lang="en-US" sz="4099" b="1">
                <a:solidFill>
                  <a:srgbClr val="FFFFFF"/>
                </a:solidFill>
                <a:latin typeface="Canva Sans Bold"/>
                <a:ea typeface="Canva Sans Bold"/>
                <a:cs typeface="Canva Sans Bold"/>
                <a:sym typeface="Canva Sans Bold"/>
              </a:rPr>
              <a:t>Soft Decision</a:t>
            </a:r>
          </a:p>
        </p:txBody>
      </p:sp>
      <p:sp>
        <p:nvSpPr>
          <p:cNvPr id="6" name="TextBox 6"/>
          <p:cNvSpPr txBox="1"/>
          <p:nvPr/>
        </p:nvSpPr>
        <p:spPr>
          <a:xfrm>
            <a:off x="2286000" y="570548"/>
            <a:ext cx="12543688" cy="764440"/>
          </a:xfrm>
          <a:prstGeom prst="rect">
            <a:avLst/>
          </a:prstGeom>
        </p:spPr>
        <p:txBody>
          <a:bodyPr wrap="square" lIns="0" tIns="0" rIns="0" bIns="0" rtlCol="0" anchor="t">
            <a:spAutoFit/>
          </a:bodyPr>
          <a:lstStyle/>
          <a:p>
            <a:pPr algn="ctr">
              <a:lnSpc>
                <a:spcPts val="6720"/>
              </a:lnSpc>
              <a:spcBef>
                <a:spcPct val="0"/>
              </a:spcBef>
            </a:pPr>
            <a:r>
              <a:rPr lang="en-US" sz="4800" dirty="0">
                <a:solidFill>
                  <a:srgbClr val="FFFFFF"/>
                </a:solidFill>
                <a:latin typeface="Gagalin"/>
                <a:ea typeface="Gagalin"/>
                <a:cs typeface="Gagalin"/>
                <a:sym typeface="Gagalin"/>
              </a:rPr>
              <a:t>BER vs E_B/N_0(in DB) in Logarithmic Scale</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sp>
        <p:nvSpPr>
          <p:cNvPr id="2" name="Freeform 2"/>
          <p:cNvSpPr/>
          <p:nvPr/>
        </p:nvSpPr>
        <p:spPr>
          <a:xfrm>
            <a:off x="1176298" y="2314990"/>
            <a:ext cx="7309137" cy="5637764"/>
          </a:xfrm>
          <a:custGeom>
            <a:avLst/>
            <a:gdLst/>
            <a:ahLst/>
            <a:cxnLst/>
            <a:rect l="l" t="t" r="r" b="b"/>
            <a:pathLst>
              <a:path w="7309137" h="5637764">
                <a:moveTo>
                  <a:pt x="0" y="0"/>
                </a:moveTo>
                <a:lnTo>
                  <a:pt x="7309137" y="0"/>
                </a:lnTo>
                <a:lnTo>
                  <a:pt x="7309137" y="5637764"/>
                </a:lnTo>
                <a:lnTo>
                  <a:pt x="0" y="5637764"/>
                </a:lnTo>
                <a:lnTo>
                  <a:pt x="0" y="0"/>
                </a:lnTo>
                <a:close/>
              </a:path>
            </a:pathLst>
          </a:custGeom>
          <a:blipFill>
            <a:blip r:embed="rId2"/>
            <a:stretch>
              <a:fillRect/>
            </a:stretch>
          </a:blipFill>
        </p:spPr>
      </p:sp>
      <p:sp>
        <p:nvSpPr>
          <p:cNvPr id="3" name="Freeform 3"/>
          <p:cNvSpPr/>
          <p:nvPr/>
        </p:nvSpPr>
        <p:spPr>
          <a:xfrm>
            <a:off x="9378457" y="2314990"/>
            <a:ext cx="7374366" cy="5628136"/>
          </a:xfrm>
          <a:custGeom>
            <a:avLst/>
            <a:gdLst/>
            <a:ahLst/>
            <a:cxnLst/>
            <a:rect l="l" t="t" r="r" b="b"/>
            <a:pathLst>
              <a:path w="7374366" h="5628136">
                <a:moveTo>
                  <a:pt x="0" y="0"/>
                </a:moveTo>
                <a:lnTo>
                  <a:pt x="7374366" y="0"/>
                </a:lnTo>
                <a:lnTo>
                  <a:pt x="7374366" y="5628136"/>
                </a:lnTo>
                <a:lnTo>
                  <a:pt x="0" y="5628136"/>
                </a:lnTo>
                <a:lnTo>
                  <a:pt x="0" y="0"/>
                </a:lnTo>
                <a:close/>
              </a:path>
            </a:pathLst>
          </a:custGeom>
          <a:blipFill>
            <a:blip r:embed="rId3"/>
            <a:stretch>
              <a:fillRect/>
            </a:stretch>
          </a:blipFill>
        </p:spPr>
      </p:sp>
      <p:sp>
        <p:nvSpPr>
          <p:cNvPr id="4" name="TextBox 4"/>
          <p:cNvSpPr txBox="1"/>
          <p:nvPr/>
        </p:nvSpPr>
        <p:spPr>
          <a:xfrm>
            <a:off x="2057400" y="8306728"/>
            <a:ext cx="3962194" cy="646430"/>
          </a:xfrm>
          <a:prstGeom prst="rect">
            <a:avLst/>
          </a:prstGeom>
        </p:spPr>
        <p:txBody>
          <a:bodyPr wrap="square" lIns="0" tIns="0" rIns="0" bIns="0" rtlCol="0" anchor="t">
            <a:spAutoFit/>
          </a:bodyPr>
          <a:lstStyle/>
          <a:p>
            <a:pPr algn="ctr">
              <a:lnSpc>
                <a:spcPts val="5319"/>
              </a:lnSpc>
              <a:spcBef>
                <a:spcPct val="0"/>
              </a:spcBef>
            </a:pPr>
            <a:r>
              <a:rPr lang="en-US" sz="3799" b="1" dirty="0">
                <a:solidFill>
                  <a:srgbClr val="FFFFFF"/>
                </a:solidFill>
                <a:latin typeface="Canva Sans Bold"/>
                <a:ea typeface="Canva Sans Bold"/>
                <a:cs typeface="Canva Sans Bold"/>
                <a:sym typeface="Canva Sans Bold"/>
              </a:rPr>
              <a:t>Hard Decision</a:t>
            </a:r>
          </a:p>
        </p:txBody>
      </p:sp>
      <p:sp>
        <p:nvSpPr>
          <p:cNvPr id="5" name="TextBox 5"/>
          <p:cNvSpPr txBox="1"/>
          <p:nvPr/>
        </p:nvSpPr>
        <p:spPr>
          <a:xfrm>
            <a:off x="11347915" y="8193511"/>
            <a:ext cx="3152643" cy="646431"/>
          </a:xfrm>
          <a:prstGeom prst="rect">
            <a:avLst/>
          </a:prstGeom>
        </p:spPr>
        <p:txBody>
          <a:bodyPr lIns="0" tIns="0" rIns="0" bIns="0" rtlCol="0" anchor="t">
            <a:spAutoFit/>
          </a:bodyPr>
          <a:lstStyle/>
          <a:p>
            <a:pPr algn="ctr">
              <a:lnSpc>
                <a:spcPts val="5319"/>
              </a:lnSpc>
              <a:spcBef>
                <a:spcPct val="0"/>
              </a:spcBef>
            </a:pPr>
            <a:r>
              <a:rPr lang="en-US" sz="3799" b="1">
                <a:solidFill>
                  <a:srgbClr val="FFFFFF"/>
                </a:solidFill>
                <a:latin typeface="Canva Sans Bold"/>
                <a:ea typeface="Canva Sans Bold"/>
                <a:cs typeface="Canva Sans Bold"/>
                <a:sym typeface="Canva Sans Bold"/>
              </a:rPr>
              <a:t>Soft Decision</a:t>
            </a:r>
          </a:p>
        </p:txBody>
      </p:sp>
      <p:sp>
        <p:nvSpPr>
          <p:cNvPr id="6" name="TextBox 6"/>
          <p:cNvSpPr txBox="1"/>
          <p:nvPr/>
        </p:nvSpPr>
        <p:spPr>
          <a:xfrm>
            <a:off x="2960913" y="570548"/>
            <a:ext cx="11426428" cy="821055"/>
          </a:xfrm>
          <a:prstGeom prst="rect">
            <a:avLst/>
          </a:prstGeom>
        </p:spPr>
        <p:txBody>
          <a:bodyPr lIns="0" tIns="0" rIns="0" bIns="0" rtlCol="0" anchor="t">
            <a:spAutoFit/>
          </a:bodyPr>
          <a:lstStyle/>
          <a:p>
            <a:pPr algn="ctr">
              <a:lnSpc>
                <a:spcPts val="6720"/>
              </a:lnSpc>
              <a:spcBef>
                <a:spcPct val="0"/>
              </a:spcBef>
            </a:pPr>
            <a:r>
              <a:rPr lang="en-US" sz="4800">
                <a:solidFill>
                  <a:srgbClr val="FFFFFF"/>
                </a:solidFill>
                <a:latin typeface="Gagalin"/>
                <a:ea typeface="Gagalin"/>
                <a:cs typeface="Gagalin"/>
                <a:sym typeface="Gagalin"/>
              </a:rPr>
              <a:t>Probability of Success vs E_B/N_0(in DB)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sp>
        <p:nvSpPr>
          <p:cNvPr id="2" name="Freeform 2"/>
          <p:cNvSpPr/>
          <p:nvPr/>
        </p:nvSpPr>
        <p:spPr>
          <a:xfrm>
            <a:off x="1624167" y="2152171"/>
            <a:ext cx="7246305" cy="5640166"/>
          </a:xfrm>
          <a:custGeom>
            <a:avLst/>
            <a:gdLst/>
            <a:ahLst/>
            <a:cxnLst/>
            <a:rect l="l" t="t" r="r" b="b"/>
            <a:pathLst>
              <a:path w="7246305" h="5640166">
                <a:moveTo>
                  <a:pt x="0" y="0"/>
                </a:moveTo>
                <a:lnTo>
                  <a:pt x="7246306" y="0"/>
                </a:lnTo>
                <a:lnTo>
                  <a:pt x="7246306" y="5640165"/>
                </a:lnTo>
                <a:lnTo>
                  <a:pt x="0" y="5640165"/>
                </a:lnTo>
                <a:lnTo>
                  <a:pt x="0" y="0"/>
                </a:lnTo>
                <a:close/>
              </a:path>
            </a:pathLst>
          </a:custGeom>
          <a:blipFill>
            <a:blip r:embed="rId2"/>
            <a:stretch>
              <a:fillRect/>
            </a:stretch>
          </a:blipFill>
        </p:spPr>
      </p:sp>
      <p:sp>
        <p:nvSpPr>
          <p:cNvPr id="3" name="Freeform 3"/>
          <p:cNvSpPr/>
          <p:nvPr/>
        </p:nvSpPr>
        <p:spPr>
          <a:xfrm>
            <a:off x="9889828" y="2165440"/>
            <a:ext cx="7429801" cy="5613628"/>
          </a:xfrm>
          <a:custGeom>
            <a:avLst/>
            <a:gdLst/>
            <a:ahLst/>
            <a:cxnLst/>
            <a:rect l="l" t="t" r="r" b="b"/>
            <a:pathLst>
              <a:path w="7429801" h="5613628">
                <a:moveTo>
                  <a:pt x="0" y="0"/>
                </a:moveTo>
                <a:lnTo>
                  <a:pt x="7429801" y="0"/>
                </a:lnTo>
                <a:lnTo>
                  <a:pt x="7429801" y="5613627"/>
                </a:lnTo>
                <a:lnTo>
                  <a:pt x="0" y="5613627"/>
                </a:lnTo>
                <a:lnTo>
                  <a:pt x="0" y="0"/>
                </a:lnTo>
                <a:close/>
              </a:path>
            </a:pathLst>
          </a:custGeom>
          <a:blipFill>
            <a:blip r:embed="rId3"/>
            <a:stretch>
              <a:fillRect/>
            </a:stretch>
          </a:blipFill>
        </p:spPr>
      </p:sp>
      <p:sp>
        <p:nvSpPr>
          <p:cNvPr id="4" name="TextBox 4"/>
          <p:cNvSpPr txBox="1"/>
          <p:nvPr/>
        </p:nvSpPr>
        <p:spPr>
          <a:xfrm>
            <a:off x="3023937" y="8262302"/>
            <a:ext cx="3971221" cy="679451"/>
          </a:xfrm>
          <a:prstGeom prst="rect">
            <a:avLst/>
          </a:prstGeom>
        </p:spPr>
        <p:txBody>
          <a:bodyPr wrap="square" lIns="0" tIns="0" rIns="0" bIns="0" rtlCol="0" anchor="t">
            <a:spAutoFit/>
          </a:bodyPr>
          <a:lstStyle/>
          <a:p>
            <a:pPr algn="ctr">
              <a:lnSpc>
                <a:spcPts val="5599"/>
              </a:lnSpc>
              <a:spcBef>
                <a:spcPct val="0"/>
              </a:spcBef>
            </a:pPr>
            <a:r>
              <a:rPr lang="en-US" sz="3999" b="1">
                <a:solidFill>
                  <a:srgbClr val="FFFFFF"/>
                </a:solidFill>
                <a:latin typeface="Canva Sans Bold"/>
                <a:ea typeface="Canva Sans Bold"/>
                <a:cs typeface="Canva Sans Bold"/>
                <a:sym typeface="Canva Sans Bold"/>
              </a:rPr>
              <a:t>Hard Decision</a:t>
            </a:r>
          </a:p>
        </p:txBody>
      </p:sp>
      <p:sp>
        <p:nvSpPr>
          <p:cNvPr id="5" name="TextBox 5"/>
          <p:cNvSpPr txBox="1"/>
          <p:nvPr/>
        </p:nvSpPr>
        <p:spPr>
          <a:xfrm>
            <a:off x="11945394" y="8262302"/>
            <a:ext cx="3318669" cy="679451"/>
          </a:xfrm>
          <a:prstGeom prst="rect">
            <a:avLst/>
          </a:prstGeom>
        </p:spPr>
        <p:txBody>
          <a:bodyPr lIns="0" tIns="0" rIns="0" bIns="0" rtlCol="0" anchor="t">
            <a:spAutoFit/>
          </a:bodyPr>
          <a:lstStyle/>
          <a:p>
            <a:pPr algn="ctr">
              <a:lnSpc>
                <a:spcPts val="5599"/>
              </a:lnSpc>
              <a:spcBef>
                <a:spcPct val="0"/>
              </a:spcBef>
            </a:pPr>
            <a:r>
              <a:rPr lang="en-US" sz="3999" b="1">
                <a:solidFill>
                  <a:srgbClr val="FFFFFF"/>
                </a:solidFill>
                <a:latin typeface="Canva Sans Bold"/>
                <a:ea typeface="Canva Sans Bold"/>
                <a:cs typeface="Canva Sans Bold"/>
                <a:sym typeface="Canva Sans Bold"/>
              </a:rPr>
              <a:t>Soft Decision</a:t>
            </a:r>
          </a:p>
        </p:txBody>
      </p:sp>
      <p:sp>
        <p:nvSpPr>
          <p:cNvPr id="6" name="TextBox 6"/>
          <p:cNvSpPr txBox="1"/>
          <p:nvPr/>
        </p:nvSpPr>
        <p:spPr>
          <a:xfrm>
            <a:off x="3199923" y="755683"/>
            <a:ext cx="11341100" cy="863600"/>
          </a:xfrm>
          <a:prstGeom prst="rect">
            <a:avLst/>
          </a:prstGeom>
        </p:spPr>
        <p:txBody>
          <a:bodyPr lIns="0" tIns="0" rIns="0" bIns="0" rtlCol="0" anchor="t">
            <a:spAutoFit/>
          </a:bodyPr>
          <a:lstStyle/>
          <a:p>
            <a:pPr algn="ctr">
              <a:lnSpc>
                <a:spcPts val="7000"/>
              </a:lnSpc>
              <a:spcBef>
                <a:spcPct val="0"/>
              </a:spcBef>
            </a:pPr>
            <a:r>
              <a:rPr lang="en-US" sz="5000">
                <a:solidFill>
                  <a:srgbClr val="FFFFFF"/>
                </a:solidFill>
                <a:latin typeface="Gagalin"/>
                <a:ea typeface="Gagalin"/>
                <a:cs typeface="Gagalin"/>
                <a:sym typeface="Gagalin"/>
              </a:rPr>
              <a:t>Probability of Error vs E_B/N_0(in DB)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sp>
        <p:nvSpPr>
          <p:cNvPr id="2" name="TextBox 2"/>
          <p:cNvSpPr txBox="1"/>
          <p:nvPr/>
        </p:nvSpPr>
        <p:spPr>
          <a:xfrm>
            <a:off x="0" y="582019"/>
            <a:ext cx="18288000" cy="1837055"/>
          </a:xfrm>
          <a:prstGeom prst="rect">
            <a:avLst/>
          </a:prstGeom>
        </p:spPr>
        <p:txBody>
          <a:bodyPr lIns="0" tIns="0" rIns="0" bIns="0" rtlCol="0" anchor="t">
            <a:spAutoFit/>
          </a:bodyPr>
          <a:lstStyle/>
          <a:p>
            <a:pPr algn="ctr">
              <a:lnSpc>
                <a:spcPts val="7419"/>
              </a:lnSpc>
              <a:spcBef>
                <a:spcPct val="0"/>
              </a:spcBef>
            </a:pPr>
            <a:r>
              <a:rPr lang="en-US" sz="5299" u="sng">
                <a:solidFill>
                  <a:srgbClr val="FFFFFF"/>
                </a:solidFill>
                <a:latin typeface="Gagalin"/>
                <a:ea typeface="Gagalin"/>
                <a:cs typeface="Gagalin"/>
                <a:sym typeface="Gagalin"/>
              </a:rPr>
              <a:t>Comparison of the simulation with Shannon channel capacity bound</a:t>
            </a:r>
          </a:p>
        </p:txBody>
      </p:sp>
      <p:sp>
        <p:nvSpPr>
          <p:cNvPr id="3" name="TextBox 3"/>
          <p:cNvSpPr txBox="1"/>
          <p:nvPr/>
        </p:nvSpPr>
        <p:spPr>
          <a:xfrm>
            <a:off x="829479" y="3022963"/>
            <a:ext cx="16232787" cy="5718809"/>
          </a:xfrm>
          <a:prstGeom prst="rect">
            <a:avLst/>
          </a:prstGeom>
        </p:spPr>
        <p:txBody>
          <a:bodyPr lIns="0" tIns="0" rIns="0" bIns="0" rtlCol="0" anchor="t">
            <a:spAutoFit/>
          </a:bodyPr>
          <a:lstStyle/>
          <a:p>
            <a:pPr marL="777248" lvl="1" indent="-388624" algn="just">
              <a:lnSpc>
                <a:spcPts val="5040"/>
              </a:lnSpc>
              <a:buFont typeface="Arial"/>
              <a:buChar char="•"/>
            </a:pPr>
            <a:r>
              <a:rPr lang="en-US" sz="3600" b="1">
                <a:solidFill>
                  <a:srgbClr val="FFFFFF"/>
                </a:solidFill>
                <a:latin typeface="Canva Sans Bold"/>
                <a:ea typeface="Canva Sans Bold"/>
                <a:cs typeface="Canva Sans Bold"/>
                <a:sym typeface="Canva Sans Bold"/>
              </a:rPr>
              <a:t>In the above graphs, we observe that the BER vs. Eb/No curve for      Soft Decision Decoding achieves the same BER for a lower Eb/No value.</a:t>
            </a:r>
          </a:p>
          <a:p>
            <a:pPr algn="just">
              <a:lnSpc>
                <a:spcPts val="5040"/>
              </a:lnSpc>
            </a:pPr>
            <a:endParaRPr lang="en-US" sz="3600" b="1">
              <a:solidFill>
                <a:srgbClr val="FFFFFF"/>
              </a:solidFill>
              <a:latin typeface="Canva Sans Bold"/>
              <a:ea typeface="Canva Sans Bold"/>
              <a:cs typeface="Canva Sans Bold"/>
              <a:sym typeface="Canva Sans Bold"/>
            </a:endParaRPr>
          </a:p>
          <a:p>
            <a:pPr marL="777248" lvl="1" indent="-388624" algn="just">
              <a:lnSpc>
                <a:spcPts val="5040"/>
              </a:lnSpc>
              <a:buFont typeface="Arial"/>
              <a:buChar char="•"/>
            </a:pPr>
            <a:r>
              <a:rPr lang="en-US" sz="3600" b="1">
                <a:solidFill>
                  <a:srgbClr val="FFFFFF"/>
                </a:solidFill>
                <a:latin typeface="Canva Sans Bold"/>
                <a:ea typeface="Canva Sans Bold"/>
                <a:cs typeface="Canva Sans Bold"/>
                <a:sym typeface="Canva Sans Bold"/>
              </a:rPr>
              <a:t>Soft decision decoding approaches the theoretical limit set by Shannon's capacity theorem more closely than Hard decision decoding does. This indicates that Soft decision decoding provides better performance in terms of error correction capability.</a:t>
            </a:r>
          </a:p>
          <a:p>
            <a:pPr algn="l">
              <a:lnSpc>
                <a:spcPts val="5040"/>
              </a:lnSpc>
              <a:spcBef>
                <a:spcPct val="0"/>
              </a:spcBef>
            </a:pPr>
            <a:endParaRPr lang="en-US" sz="3600" b="1">
              <a:solidFill>
                <a:srgbClr val="FFFFFF"/>
              </a:solidFill>
              <a:latin typeface="Canva Sans Bold"/>
              <a:ea typeface="Canva Sans Bold"/>
              <a:cs typeface="Canva Sans Bold"/>
              <a:sym typeface="Canva Sans Bo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grpSp>
        <p:nvGrpSpPr>
          <p:cNvPr id="2" name="Group 2"/>
          <p:cNvGrpSpPr/>
          <p:nvPr/>
        </p:nvGrpSpPr>
        <p:grpSpPr>
          <a:xfrm>
            <a:off x="2806475" y="2932935"/>
            <a:ext cx="12675050" cy="4421131"/>
            <a:chOff x="0" y="0"/>
            <a:chExt cx="3338285" cy="1164413"/>
          </a:xfrm>
        </p:grpSpPr>
        <p:sp>
          <p:nvSpPr>
            <p:cNvPr id="3" name="Freeform 3"/>
            <p:cNvSpPr/>
            <p:nvPr/>
          </p:nvSpPr>
          <p:spPr>
            <a:xfrm>
              <a:off x="0" y="0"/>
              <a:ext cx="3338285" cy="1164413"/>
            </a:xfrm>
            <a:custGeom>
              <a:avLst/>
              <a:gdLst/>
              <a:ahLst/>
              <a:cxnLst/>
              <a:rect l="l" t="t" r="r" b="b"/>
              <a:pathLst>
                <a:path w="3338285" h="1164413">
                  <a:moveTo>
                    <a:pt x="31151" y="0"/>
                  </a:moveTo>
                  <a:lnTo>
                    <a:pt x="3307134" y="0"/>
                  </a:lnTo>
                  <a:cubicBezTo>
                    <a:pt x="3324338" y="0"/>
                    <a:pt x="3338285" y="13947"/>
                    <a:pt x="3338285" y="31151"/>
                  </a:cubicBezTo>
                  <a:lnTo>
                    <a:pt x="3338285" y="1133262"/>
                  </a:lnTo>
                  <a:cubicBezTo>
                    <a:pt x="3338285" y="1150466"/>
                    <a:pt x="3324338" y="1164413"/>
                    <a:pt x="3307134" y="1164413"/>
                  </a:cubicBezTo>
                  <a:lnTo>
                    <a:pt x="31151" y="1164413"/>
                  </a:lnTo>
                  <a:cubicBezTo>
                    <a:pt x="13947" y="1164413"/>
                    <a:pt x="0" y="1150466"/>
                    <a:pt x="0" y="1133262"/>
                  </a:cubicBezTo>
                  <a:lnTo>
                    <a:pt x="0" y="31151"/>
                  </a:lnTo>
                  <a:cubicBezTo>
                    <a:pt x="0" y="13947"/>
                    <a:pt x="13947" y="0"/>
                    <a:pt x="31151" y="0"/>
                  </a:cubicBezTo>
                  <a:close/>
                </a:path>
              </a:pathLst>
            </a:custGeom>
            <a:solidFill>
              <a:srgbClr val="000000"/>
            </a:solidFill>
          </p:spPr>
        </p:sp>
        <p:sp>
          <p:nvSpPr>
            <p:cNvPr id="4" name="TextBox 4"/>
            <p:cNvSpPr txBox="1"/>
            <p:nvPr/>
          </p:nvSpPr>
          <p:spPr>
            <a:xfrm>
              <a:off x="0" y="-38100"/>
              <a:ext cx="3338285" cy="120251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2701298" y="7809217"/>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AutoShape 6"/>
          <p:cNvSpPr/>
          <p:nvPr/>
        </p:nvSpPr>
        <p:spPr>
          <a:xfrm>
            <a:off x="-260599" y="9061267"/>
            <a:ext cx="7105264" cy="19050"/>
          </a:xfrm>
          <a:prstGeom prst="line">
            <a:avLst/>
          </a:prstGeom>
          <a:ln w="114300" cap="flat">
            <a:solidFill>
              <a:srgbClr val="8A8985"/>
            </a:solidFill>
            <a:prstDash val="solid"/>
            <a:headEnd type="none" w="sm" len="sm"/>
            <a:tailEnd type="none" w="sm" len="sm"/>
          </a:ln>
        </p:spPr>
      </p:sp>
      <p:sp>
        <p:nvSpPr>
          <p:cNvPr id="7" name="AutoShape 7"/>
          <p:cNvSpPr/>
          <p:nvPr/>
        </p:nvSpPr>
        <p:spPr>
          <a:xfrm>
            <a:off x="11430169" y="9061267"/>
            <a:ext cx="7105264" cy="19050"/>
          </a:xfrm>
          <a:prstGeom prst="line">
            <a:avLst/>
          </a:prstGeom>
          <a:ln w="114300" cap="flat">
            <a:solidFill>
              <a:srgbClr val="8A8985"/>
            </a:solidFill>
            <a:prstDash val="solid"/>
            <a:headEnd type="none" w="sm" len="sm"/>
            <a:tailEnd type="none" w="sm" len="sm"/>
          </a:ln>
        </p:spPr>
      </p:sp>
      <p:sp>
        <p:nvSpPr>
          <p:cNvPr id="8" name="Freeform 8"/>
          <p:cNvSpPr/>
          <p:nvPr/>
        </p:nvSpPr>
        <p:spPr>
          <a:xfrm>
            <a:off x="-2175607" y="0"/>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2806475" y="4248461"/>
            <a:ext cx="12675050" cy="1609102"/>
          </a:xfrm>
          <a:prstGeom prst="rect">
            <a:avLst/>
          </a:prstGeom>
        </p:spPr>
        <p:txBody>
          <a:bodyPr lIns="0" tIns="0" rIns="0" bIns="0" rtlCol="0" anchor="t">
            <a:spAutoFit/>
          </a:bodyPr>
          <a:lstStyle/>
          <a:p>
            <a:pPr algn="ctr">
              <a:lnSpc>
                <a:spcPts val="13159"/>
              </a:lnSpc>
            </a:pPr>
            <a:r>
              <a:rPr lang="en-US" sz="9399">
                <a:solidFill>
                  <a:srgbClr val="FFFFFF"/>
                </a:solidFill>
                <a:latin typeface="Gagalin"/>
                <a:ea typeface="Gagalin"/>
                <a:cs typeface="Gagalin"/>
                <a:sym typeface="Gagalin"/>
              </a:rPr>
              <a:t>BIBLIOGRAPHY</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sp>
        <p:nvSpPr>
          <p:cNvPr id="2" name="Freeform 2"/>
          <p:cNvSpPr/>
          <p:nvPr/>
        </p:nvSpPr>
        <p:spPr>
          <a:xfrm>
            <a:off x="13764167" y="637964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104968" y="9315450"/>
            <a:ext cx="7105264" cy="19050"/>
          </a:xfrm>
          <a:prstGeom prst="line">
            <a:avLst/>
          </a:prstGeom>
          <a:ln w="114300" cap="flat">
            <a:solidFill>
              <a:srgbClr val="000000"/>
            </a:solidFill>
            <a:prstDash val="solid"/>
            <a:headEnd type="none" w="sm" len="sm"/>
            <a:tailEnd type="none" w="sm" len="sm"/>
          </a:ln>
        </p:spPr>
      </p:sp>
      <p:sp>
        <p:nvSpPr>
          <p:cNvPr id="4" name="AutoShape 4"/>
          <p:cNvSpPr/>
          <p:nvPr/>
        </p:nvSpPr>
        <p:spPr>
          <a:xfrm>
            <a:off x="11587739" y="9239250"/>
            <a:ext cx="7105264" cy="19050"/>
          </a:xfrm>
          <a:prstGeom prst="line">
            <a:avLst/>
          </a:prstGeom>
          <a:ln w="114300" cap="flat">
            <a:solidFill>
              <a:srgbClr val="000000"/>
            </a:solidFill>
            <a:prstDash val="solid"/>
            <a:headEnd type="none" w="sm" len="sm"/>
            <a:tailEnd type="none" w="sm" len="sm"/>
          </a:ln>
        </p:spPr>
      </p:sp>
      <p:sp>
        <p:nvSpPr>
          <p:cNvPr id="5" name="Freeform 5"/>
          <p:cNvSpPr/>
          <p:nvPr/>
        </p:nvSpPr>
        <p:spPr>
          <a:xfrm>
            <a:off x="-3657600" y="-40227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4626552" y="703263"/>
            <a:ext cx="8309522" cy="1160781"/>
          </a:xfrm>
          <a:prstGeom prst="rect">
            <a:avLst/>
          </a:prstGeom>
        </p:spPr>
        <p:txBody>
          <a:bodyPr lIns="0" tIns="0" rIns="0" bIns="0" rtlCol="0" anchor="t">
            <a:spAutoFit/>
          </a:bodyPr>
          <a:lstStyle/>
          <a:p>
            <a:pPr algn="ctr">
              <a:lnSpc>
                <a:spcPts val="9519"/>
              </a:lnSpc>
            </a:pPr>
            <a:r>
              <a:rPr lang="en-US" sz="6799">
                <a:solidFill>
                  <a:srgbClr val="F6F3EB"/>
                </a:solidFill>
                <a:latin typeface="Gagalin"/>
                <a:ea typeface="Gagalin"/>
                <a:cs typeface="Gagalin"/>
                <a:sym typeface="Gagalin"/>
              </a:rPr>
              <a:t>REFERENCES</a:t>
            </a:r>
          </a:p>
        </p:txBody>
      </p:sp>
      <p:sp>
        <p:nvSpPr>
          <p:cNvPr id="7" name="TextBox 7"/>
          <p:cNvSpPr txBox="1"/>
          <p:nvPr/>
        </p:nvSpPr>
        <p:spPr>
          <a:xfrm>
            <a:off x="104968" y="2604932"/>
            <a:ext cx="18183032" cy="5981065"/>
          </a:xfrm>
          <a:prstGeom prst="rect">
            <a:avLst/>
          </a:prstGeom>
        </p:spPr>
        <p:txBody>
          <a:bodyPr lIns="0" tIns="0" rIns="0" bIns="0" rtlCol="0" anchor="t">
            <a:spAutoFit/>
          </a:bodyPr>
          <a:lstStyle/>
          <a:p>
            <a:pPr marL="734059" lvl="1" indent="-367030" algn="just">
              <a:lnSpc>
                <a:spcPts val="4759"/>
              </a:lnSpc>
              <a:buFont typeface="Arial"/>
              <a:buChar char="•"/>
            </a:pPr>
            <a:r>
              <a:rPr lang="en-US" sz="3399">
                <a:solidFill>
                  <a:srgbClr val="F6F3EB"/>
                </a:solidFill>
                <a:latin typeface="Canva Sans"/>
                <a:ea typeface="Canva Sans"/>
                <a:cs typeface="Canva Sans"/>
                <a:sym typeface="Canva Sans"/>
              </a:rPr>
              <a:t>CT216. Introduction to Communication Systems: Lecture 3 Channel Coding. </a:t>
            </a:r>
          </a:p>
          <a:p>
            <a:pPr algn="just">
              <a:lnSpc>
                <a:spcPts val="4759"/>
              </a:lnSpc>
            </a:pPr>
            <a:r>
              <a:rPr lang="en-US" sz="3399">
                <a:solidFill>
                  <a:srgbClr val="F6F3EB"/>
                </a:solidFill>
                <a:latin typeface="Canva Sans"/>
                <a:ea typeface="Canva Sans"/>
                <a:cs typeface="Canva Sans"/>
                <a:sym typeface="Canva Sans"/>
              </a:rPr>
              <a:t>      DAIICT, Winter 2024.</a:t>
            </a:r>
          </a:p>
          <a:p>
            <a:pPr marL="734059" lvl="1" indent="-367030" algn="just">
              <a:lnSpc>
                <a:spcPts val="4759"/>
              </a:lnSpc>
              <a:buFont typeface="Arial"/>
              <a:buChar char="•"/>
            </a:pPr>
            <a:r>
              <a:rPr lang="en-US" sz="3399">
                <a:solidFill>
                  <a:srgbClr val="F6F3EB"/>
                </a:solidFill>
                <a:latin typeface="Canva Sans"/>
                <a:ea typeface="Canva Sans"/>
                <a:cs typeface="Canva Sans"/>
                <a:sym typeface="Canva Sans"/>
              </a:rPr>
              <a:t>R. Gallager. Low density parity check codes. IRE Trans. Information Theory, 1962.</a:t>
            </a:r>
          </a:p>
          <a:p>
            <a:pPr marL="734059" lvl="1" indent="-367030" algn="just">
              <a:lnSpc>
                <a:spcPts val="4759"/>
              </a:lnSpc>
              <a:buFont typeface="Arial"/>
              <a:buChar char="•"/>
            </a:pPr>
            <a:r>
              <a:rPr lang="en-US" sz="3399">
                <a:solidFill>
                  <a:srgbClr val="F6F3EB"/>
                </a:solidFill>
                <a:latin typeface="Canva Sans"/>
                <a:ea typeface="Canva Sans"/>
                <a:cs typeface="Canva Sans"/>
                <a:sym typeface="Canva Sans"/>
              </a:rPr>
              <a:t>Bernhard Leiner. LDPC codes – a brief tutorial. Self Study Project, 2005.</a:t>
            </a:r>
          </a:p>
          <a:p>
            <a:pPr marL="734059" lvl="1" indent="-367030" algn="just">
              <a:lnSpc>
                <a:spcPts val="4759"/>
              </a:lnSpc>
              <a:buFont typeface="Arial"/>
              <a:buChar char="•"/>
            </a:pPr>
            <a:r>
              <a:rPr lang="en-US" sz="3399">
                <a:solidFill>
                  <a:srgbClr val="F6F3EB"/>
                </a:solidFill>
                <a:latin typeface="Canva Sans"/>
                <a:ea typeface="Canva Sans"/>
                <a:cs typeface="Canva Sans"/>
                <a:sym typeface="Canva Sans"/>
              </a:rPr>
              <a:t>J. G. Proakis. Digital Communications. McGraw-Hill, 4th edition, 1995.</a:t>
            </a:r>
          </a:p>
          <a:p>
            <a:pPr marL="734059" lvl="1" indent="-367030" algn="just">
              <a:lnSpc>
                <a:spcPts val="4759"/>
              </a:lnSpc>
              <a:buFont typeface="Arial"/>
              <a:buChar char="•"/>
            </a:pPr>
            <a:r>
              <a:rPr lang="en-US" sz="3399">
                <a:solidFill>
                  <a:srgbClr val="F6F3EB"/>
                </a:solidFill>
                <a:latin typeface="Canva Sans"/>
                <a:ea typeface="Canva Sans"/>
                <a:cs typeface="Canva Sans"/>
                <a:sym typeface="Canva Sans"/>
              </a:rPr>
              <a:t>Implementation of Low-Density Parity-Check codes for </a:t>
            </a:r>
          </a:p>
          <a:p>
            <a:pPr algn="just">
              <a:lnSpc>
                <a:spcPts val="4759"/>
              </a:lnSpc>
            </a:pPr>
            <a:r>
              <a:rPr lang="en-US" sz="3399">
                <a:solidFill>
                  <a:srgbClr val="F6F3EB"/>
                </a:solidFill>
                <a:latin typeface="Canva Sans"/>
                <a:ea typeface="Canva Sans"/>
                <a:cs typeface="Canva Sans"/>
                <a:sym typeface="Canva Sans"/>
              </a:rPr>
              <a:t>       5G NR shared channels : LIFANG WANG.</a:t>
            </a:r>
          </a:p>
          <a:p>
            <a:pPr marL="734059" lvl="1" indent="-367030" algn="just">
              <a:lnSpc>
                <a:spcPts val="4759"/>
              </a:lnSpc>
              <a:buFont typeface="Arial"/>
              <a:buChar char="•"/>
            </a:pPr>
            <a:r>
              <a:rPr lang="en-US" sz="3399">
                <a:solidFill>
                  <a:srgbClr val="F6F3EB"/>
                </a:solidFill>
                <a:latin typeface="Canva Sans"/>
                <a:ea typeface="Canva Sans"/>
                <a:cs typeface="Canva Sans"/>
                <a:sym typeface="Canva Sans"/>
              </a:rPr>
              <a:t>Andrew Thangaraj. Ldpc and polar codes in the 5g standard, 2019. Accessed in April, 2025.</a:t>
            </a:r>
          </a:p>
          <a:p>
            <a:pPr algn="ctr">
              <a:lnSpc>
                <a:spcPts val="4759"/>
              </a:lnSpc>
            </a:pPr>
            <a:r>
              <a:rPr lang="en-US" sz="3399">
                <a:solidFill>
                  <a:srgbClr val="F6F3EB"/>
                </a:solidFill>
                <a:latin typeface="Canva Sans"/>
                <a:ea typeface="Canva Sans"/>
                <a:cs typeface="Canva Sans"/>
                <a:sym typeface="Canva Sans"/>
              </a:rPr>
              <a:t>.</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sp>
        <p:nvSpPr>
          <p:cNvPr id="2" name="TextBox 2"/>
          <p:cNvSpPr txBox="1"/>
          <p:nvPr/>
        </p:nvSpPr>
        <p:spPr>
          <a:xfrm>
            <a:off x="4554977" y="3738510"/>
            <a:ext cx="11627497" cy="2522332"/>
          </a:xfrm>
          <a:prstGeom prst="rect">
            <a:avLst/>
          </a:prstGeom>
        </p:spPr>
        <p:txBody>
          <a:bodyPr lIns="0" tIns="0" rIns="0" bIns="0" rtlCol="0" anchor="t">
            <a:spAutoFit/>
          </a:bodyPr>
          <a:lstStyle/>
          <a:p>
            <a:pPr algn="ctr">
              <a:lnSpc>
                <a:spcPts val="20573"/>
              </a:lnSpc>
            </a:pPr>
            <a:r>
              <a:rPr lang="en-US" sz="14695">
                <a:solidFill>
                  <a:srgbClr val="F6F3EB"/>
                </a:solidFill>
                <a:latin typeface="Gagalin"/>
                <a:ea typeface="Gagalin"/>
                <a:cs typeface="Gagalin"/>
                <a:sym typeface="Gagalin"/>
              </a:rPr>
              <a:t>THANK YOU</a:t>
            </a:r>
          </a:p>
        </p:txBody>
      </p:sp>
      <p:grpSp>
        <p:nvGrpSpPr>
          <p:cNvPr id="3" name="Group 3"/>
          <p:cNvGrpSpPr/>
          <p:nvPr/>
        </p:nvGrpSpPr>
        <p:grpSpPr>
          <a:xfrm>
            <a:off x="-31071" y="0"/>
            <a:ext cx="4239083" cy="10287000"/>
            <a:chOff x="0" y="0"/>
            <a:chExt cx="5652111" cy="13716000"/>
          </a:xfrm>
        </p:grpSpPr>
        <p:grpSp>
          <p:nvGrpSpPr>
            <p:cNvPr id="4" name="Group 4"/>
            <p:cNvGrpSpPr/>
            <p:nvPr/>
          </p:nvGrpSpPr>
          <p:grpSpPr>
            <a:xfrm>
              <a:off x="2826056" y="0"/>
              <a:ext cx="2826056" cy="13716000"/>
              <a:chOff x="0" y="0"/>
              <a:chExt cx="558233" cy="2709333"/>
            </a:xfrm>
          </p:grpSpPr>
          <p:sp>
            <p:nvSpPr>
              <p:cNvPr id="5" name="Freeform 5"/>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F6F3EB"/>
              </a:solidFill>
            </p:spPr>
          </p:sp>
          <p:sp>
            <p:nvSpPr>
              <p:cNvPr id="6" name="TextBox 6"/>
              <p:cNvSpPr txBox="1"/>
              <p:nvPr/>
            </p:nvSpPr>
            <p:spPr>
              <a:xfrm>
                <a:off x="0" y="-38100"/>
                <a:ext cx="558233" cy="2747433"/>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413028" y="0"/>
              <a:ext cx="2826056" cy="13716000"/>
              <a:chOff x="0" y="0"/>
              <a:chExt cx="558233" cy="2709333"/>
            </a:xfrm>
          </p:grpSpPr>
          <p:sp>
            <p:nvSpPr>
              <p:cNvPr id="8" name="Freeform 8"/>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000000"/>
              </a:solidFill>
            </p:spPr>
          </p:sp>
          <p:sp>
            <p:nvSpPr>
              <p:cNvPr id="9" name="TextBox 9"/>
              <p:cNvSpPr txBox="1"/>
              <p:nvPr/>
            </p:nvSpPr>
            <p:spPr>
              <a:xfrm>
                <a:off x="0" y="-38100"/>
                <a:ext cx="558233" cy="2747433"/>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0" y="0"/>
              <a:ext cx="2826056" cy="13716000"/>
              <a:chOff x="0" y="0"/>
              <a:chExt cx="558233" cy="2709333"/>
            </a:xfrm>
          </p:grpSpPr>
          <p:sp>
            <p:nvSpPr>
              <p:cNvPr id="11" name="Freeform 11"/>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D2C6C9"/>
              </a:solidFill>
            </p:spPr>
          </p:sp>
          <p:sp>
            <p:nvSpPr>
              <p:cNvPr id="12" name="TextBox 12"/>
              <p:cNvSpPr txBox="1"/>
              <p:nvPr/>
            </p:nvSpPr>
            <p:spPr>
              <a:xfrm>
                <a:off x="0" y="-38100"/>
                <a:ext cx="558233" cy="2747433"/>
              </a:xfrm>
              <a:prstGeom prst="rect">
                <a:avLst/>
              </a:prstGeom>
            </p:spPr>
            <p:txBody>
              <a:bodyPr lIns="50800" tIns="50800" rIns="50800" bIns="50800" rtlCol="0" anchor="ctr"/>
              <a:lstStyle/>
              <a:p>
                <a:pPr algn="ctr">
                  <a:lnSpc>
                    <a:spcPts val="2659"/>
                  </a:lnSpc>
                </a:pPr>
                <a:endParaRPr/>
              </a:p>
            </p:txBody>
          </p:sp>
        </p:grpSp>
      </p:grpSp>
      <p:sp>
        <p:nvSpPr>
          <p:cNvPr id="13" name="Freeform 13"/>
          <p:cNvSpPr/>
          <p:nvPr/>
        </p:nvSpPr>
        <p:spPr>
          <a:xfrm>
            <a:off x="12412831" y="8026211"/>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10972800" y="0"/>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sp>
        <p:nvSpPr>
          <p:cNvPr id="2" name="TextBox 2"/>
          <p:cNvSpPr txBox="1"/>
          <p:nvPr/>
        </p:nvSpPr>
        <p:spPr>
          <a:xfrm>
            <a:off x="408597" y="1989784"/>
            <a:ext cx="17879403" cy="6221706"/>
          </a:xfrm>
          <a:prstGeom prst="rect">
            <a:avLst/>
          </a:prstGeom>
        </p:spPr>
        <p:txBody>
          <a:bodyPr lIns="0" tIns="0" rIns="0" bIns="0" rtlCol="0" anchor="t">
            <a:spAutoFit/>
          </a:bodyPr>
          <a:lstStyle/>
          <a:p>
            <a:pPr marL="955560" lvl="1" indent="-477780" algn="l">
              <a:lnSpc>
                <a:spcPts val="6196"/>
              </a:lnSpc>
              <a:buFont typeface="Arial"/>
              <a:buChar char="•"/>
            </a:pPr>
            <a:r>
              <a:rPr lang="en-US" sz="4425">
                <a:solidFill>
                  <a:srgbClr val="FFFFFF"/>
                </a:solidFill>
                <a:latin typeface="Canva Sans"/>
                <a:ea typeface="Canva Sans"/>
                <a:cs typeface="Canva Sans"/>
                <a:sym typeface="Canva Sans"/>
              </a:rPr>
              <a:t> An LDPC Code is a type of linear block code with a sparse parity check matrix. ( The number of 1s in the matrix is much less than the total number of entries).</a:t>
            </a:r>
          </a:p>
          <a:p>
            <a:pPr algn="l">
              <a:lnSpc>
                <a:spcPts val="6196"/>
              </a:lnSpc>
            </a:pPr>
            <a:endParaRPr lang="en-US" sz="4425">
              <a:solidFill>
                <a:srgbClr val="FFFFFF"/>
              </a:solidFill>
              <a:latin typeface="Canva Sans"/>
              <a:ea typeface="Canva Sans"/>
              <a:cs typeface="Canva Sans"/>
              <a:sym typeface="Canva Sans"/>
            </a:endParaRPr>
          </a:p>
          <a:p>
            <a:pPr marL="955560" lvl="1" indent="-477780" algn="l">
              <a:lnSpc>
                <a:spcPts val="6196"/>
              </a:lnSpc>
              <a:buFont typeface="Arial"/>
              <a:buChar char="•"/>
            </a:pPr>
            <a:r>
              <a:rPr lang="en-US" sz="4425">
                <a:solidFill>
                  <a:srgbClr val="FFFFFF"/>
                </a:solidFill>
                <a:latin typeface="Canva Sans"/>
                <a:ea typeface="Canva Sans"/>
                <a:cs typeface="Canva Sans"/>
                <a:sym typeface="Canva Sans"/>
              </a:rPr>
              <a:t>Let H be the parity-check matrix of size (n−k)×n, </a:t>
            </a:r>
          </a:p>
          <a:p>
            <a:pPr algn="l">
              <a:lnSpc>
                <a:spcPts val="6196"/>
              </a:lnSpc>
            </a:pPr>
            <a:r>
              <a:rPr lang="en-US" sz="4425">
                <a:solidFill>
                  <a:srgbClr val="FFFFFF"/>
                </a:solidFill>
                <a:latin typeface="Canva Sans"/>
                <a:ea typeface="Canva Sans"/>
                <a:cs typeface="Canva Sans"/>
                <a:sym typeface="Canva Sans"/>
              </a:rPr>
              <a:t>         where:–  n: Total number of bits in the codeword</a:t>
            </a:r>
          </a:p>
          <a:p>
            <a:pPr algn="l">
              <a:lnSpc>
                <a:spcPts val="6196"/>
              </a:lnSpc>
            </a:pPr>
            <a:r>
              <a:rPr lang="en-US" sz="4425">
                <a:solidFill>
                  <a:srgbClr val="FFFFFF"/>
                </a:solidFill>
                <a:latin typeface="Canva Sans"/>
                <a:ea typeface="Canva Sans"/>
                <a:cs typeface="Canva Sans"/>
                <a:sym typeface="Canva Sans"/>
              </a:rPr>
              <a:t>                           k: Number of message bits.</a:t>
            </a:r>
          </a:p>
          <a:p>
            <a:pPr algn="l">
              <a:lnSpc>
                <a:spcPts val="6196"/>
              </a:lnSpc>
            </a:pPr>
            <a:endParaRPr lang="en-US" sz="4425">
              <a:solidFill>
                <a:srgbClr val="FFFFFF"/>
              </a:solidFill>
              <a:latin typeface="Canva Sans"/>
              <a:ea typeface="Canva Sans"/>
              <a:cs typeface="Canva Sans"/>
              <a:sym typeface="Canva San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sp>
        <p:nvSpPr>
          <p:cNvPr id="2" name="TextBox 2"/>
          <p:cNvSpPr txBox="1"/>
          <p:nvPr/>
        </p:nvSpPr>
        <p:spPr>
          <a:xfrm>
            <a:off x="650783" y="739846"/>
            <a:ext cx="16986434" cy="8731107"/>
          </a:xfrm>
          <a:prstGeom prst="rect">
            <a:avLst/>
          </a:prstGeom>
        </p:spPr>
        <p:txBody>
          <a:bodyPr lIns="0" tIns="0" rIns="0" bIns="0" rtlCol="0" anchor="t">
            <a:spAutoFit/>
          </a:bodyPr>
          <a:lstStyle/>
          <a:p>
            <a:pPr marL="827308" lvl="1" indent="-413654" algn="just">
              <a:lnSpc>
                <a:spcPts val="5364"/>
              </a:lnSpc>
              <a:buFont typeface="Arial"/>
              <a:buChar char="•"/>
            </a:pPr>
            <a:r>
              <a:rPr lang="en-US" sz="3831">
                <a:solidFill>
                  <a:srgbClr val="FFFFFF"/>
                </a:solidFill>
                <a:latin typeface="Canva Sans"/>
                <a:ea typeface="Canva Sans"/>
                <a:cs typeface="Canva Sans"/>
                <a:sym typeface="Canva Sans"/>
              </a:rPr>
              <a:t>LDPC codes used in standards are commonly based on protograph construction. </a:t>
            </a:r>
          </a:p>
          <a:p>
            <a:pPr marL="827308" lvl="1" indent="-413654" algn="just">
              <a:lnSpc>
                <a:spcPts val="5364"/>
              </a:lnSpc>
              <a:buFont typeface="Arial"/>
              <a:buChar char="•"/>
            </a:pPr>
            <a:r>
              <a:rPr lang="en-US" sz="3831">
                <a:solidFill>
                  <a:srgbClr val="FFFFFF"/>
                </a:solidFill>
                <a:latin typeface="Canva Sans"/>
                <a:ea typeface="Canva Sans"/>
                <a:cs typeface="Canva Sans"/>
                <a:sym typeface="Canva Sans"/>
              </a:rPr>
              <a:t>A base graph or base matrix is used for different code rates. These base graphs are expanded using right-shift permutation matrices to form the final LDPC matrix. </a:t>
            </a:r>
          </a:p>
          <a:p>
            <a:pPr marL="827308" lvl="1" indent="-413654" algn="just">
              <a:lnSpc>
                <a:spcPts val="5364"/>
              </a:lnSpc>
              <a:buFont typeface="Arial"/>
              <a:buChar char="•"/>
            </a:pPr>
            <a:r>
              <a:rPr lang="en-US" sz="3831">
                <a:solidFill>
                  <a:srgbClr val="FFFFFF"/>
                </a:solidFill>
                <a:latin typeface="Canva Sans"/>
                <a:ea typeface="Canva Sans"/>
                <a:cs typeface="Canva Sans"/>
                <a:sym typeface="Canva Sans"/>
              </a:rPr>
              <a:t>The construction is optimized for performance vs decoding complexity.</a:t>
            </a:r>
          </a:p>
          <a:p>
            <a:pPr algn="just">
              <a:lnSpc>
                <a:spcPts val="5364"/>
              </a:lnSpc>
            </a:pPr>
            <a:endParaRPr lang="en-US" sz="3831">
              <a:solidFill>
                <a:srgbClr val="FFFFFF"/>
              </a:solidFill>
              <a:latin typeface="Canva Sans"/>
              <a:ea typeface="Canva Sans"/>
              <a:cs typeface="Canva Sans"/>
              <a:sym typeface="Canva Sans"/>
            </a:endParaRPr>
          </a:p>
          <a:p>
            <a:pPr algn="just">
              <a:lnSpc>
                <a:spcPts val="5364"/>
              </a:lnSpc>
            </a:pPr>
            <a:endParaRPr lang="en-US" sz="3831">
              <a:solidFill>
                <a:srgbClr val="FFFFFF"/>
              </a:solidFill>
              <a:latin typeface="Canva Sans"/>
              <a:ea typeface="Canva Sans"/>
              <a:cs typeface="Canva Sans"/>
              <a:sym typeface="Canva Sans"/>
            </a:endParaRPr>
          </a:p>
          <a:p>
            <a:pPr algn="just">
              <a:lnSpc>
                <a:spcPts val="5364"/>
              </a:lnSpc>
              <a:spcBef>
                <a:spcPct val="0"/>
              </a:spcBef>
            </a:pPr>
            <a:r>
              <a:rPr lang="en-US" sz="3831">
                <a:solidFill>
                  <a:srgbClr val="FFFFFF"/>
                </a:solidFill>
                <a:latin typeface="Canva Sans"/>
                <a:ea typeface="Canva Sans"/>
                <a:cs typeface="Canva Sans"/>
                <a:sym typeface="Canva Sans"/>
              </a:rPr>
              <a:t> In 5G New Radio (5G-NR):–</a:t>
            </a:r>
          </a:p>
          <a:p>
            <a:pPr algn="just">
              <a:lnSpc>
                <a:spcPts val="5364"/>
              </a:lnSpc>
              <a:spcBef>
                <a:spcPct val="0"/>
              </a:spcBef>
            </a:pPr>
            <a:endParaRPr lang="en-US" sz="3831">
              <a:solidFill>
                <a:srgbClr val="FFFFFF"/>
              </a:solidFill>
              <a:latin typeface="Canva Sans"/>
              <a:ea typeface="Canva Sans"/>
              <a:cs typeface="Canva Sans"/>
              <a:sym typeface="Canva Sans"/>
            </a:endParaRPr>
          </a:p>
          <a:p>
            <a:pPr algn="just">
              <a:lnSpc>
                <a:spcPts val="5364"/>
              </a:lnSpc>
              <a:spcBef>
                <a:spcPct val="0"/>
              </a:spcBef>
            </a:pPr>
            <a:r>
              <a:rPr lang="en-US" sz="3831">
                <a:solidFill>
                  <a:srgbClr val="FFFFFF"/>
                </a:solidFill>
                <a:latin typeface="Canva Sans"/>
                <a:ea typeface="Canva Sans"/>
                <a:cs typeface="Canva Sans"/>
                <a:sym typeface="Canva Sans"/>
              </a:rPr>
              <a:t>  --&gt;Two base graphs are used for different scenarios.</a:t>
            </a:r>
          </a:p>
          <a:p>
            <a:pPr algn="just">
              <a:lnSpc>
                <a:spcPts val="5364"/>
              </a:lnSpc>
              <a:spcBef>
                <a:spcPct val="0"/>
              </a:spcBef>
            </a:pPr>
            <a:r>
              <a:rPr lang="en-US" sz="3831">
                <a:solidFill>
                  <a:srgbClr val="FFFFFF"/>
                </a:solidFill>
                <a:latin typeface="Canva Sans"/>
                <a:ea typeface="Canva Sans"/>
                <a:cs typeface="Canva Sans"/>
                <a:sym typeface="Canva Sans"/>
              </a:rPr>
              <a:t> --&gt;Puncturing are applied to support various code rates and block sizes.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74643"/>
        </a:solidFill>
        <a:effectLst/>
      </p:bgPr>
    </p:bg>
    <p:spTree>
      <p:nvGrpSpPr>
        <p:cNvPr id="1" name=""/>
        <p:cNvGrpSpPr/>
        <p:nvPr/>
      </p:nvGrpSpPr>
      <p:grpSpPr>
        <a:xfrm>
          <a:off x="0" y="0"/>
          <a:ext cx="0" cy="0"/>
          <a:chOff x="0" y="0"/>
          <a:chExt cx="0" cy="0"/>
        </a:xfrm>
      </p:grpSpPr>
      <p:sp>
        <p:nvSpPr>
          <p:cNvPr id="2" name="Freeform 2"/>
          <p:cNvSpPr/>
          <p:nvPr/>
        </p:nvSpPr>
        <p:spPr>
          <a:xfrm>
            <a:off x="457937" y="3363890"/>
            <a:ext cx="11301259" cy="6300452"/>
          </a:xfrm>
          <a:custGeom>
            <a:avLst/>
            <a:gdLst/>
            <a:ahLst/>
            <a:cxnLst/>
            <a:rect l="l" t="t" r="r" b="b"/>
            <a:pathLst>
              <a:path w="11301259" h="6300452">
                <a:moveTo>
                  <a:pt x="0" y="0"/>
                </a:moveTo>
                <a:lnTo>
                  <a:pt x="11301259" y="0"/>
                </a:lnTo>
                <a:lnTo>
                  <a:pt x="11301259" y="6300451"/>
                </a:lnTo>
                <a:lnTo>
                  <a:pt x="0" y="6300451"/>
                </a:lnTo>
                <a:lnTo>
                  <a:pt x="0" y="0"/>
                </a:lnTo>
                <a:close/>
              </a:path>
            </a:pathLst>
          </a:custGeom>
          <a:blipFill>
            <a:blip r:embed="rId2"/>
            <a:stretch>
              <a:fillRect/>
            </a:stretch>
          </a:blipFill>
        </p:spPr>
      </p:sp>
      <p:sp>
        <p:nvSpPr>
          <p:cNvPr id="3" name="TextBox 3"/>
          <p:cNvSpPr txBox="1"/>
          <p:nvPr/>
        </p:nvSpPr>
        <p:spPr>
          <a:xfrm>
            <a:off x="12190645" y="1293114"/>
            <a:ext cx="5732217" cy="7965186"/>
          </a:xfrm>
          <a:prstGeom prst="rect">
            <a:avLst/>
          </a:prstGeom>
        </p:spPr>
        <p:txBody>
          <a:bodyPr lIns="0" tIns="0" rIns="0" bIns="0" rtlCol="0" anchor="t">
            <a:spAutoFit/>
          </a:bodyPr>
          <a:lstStyle/>
          <a:p>
            <a:pPr algn="ctr">
              <a:lnSpc>
                <a:spcPts val="4509"/>
              </a:lnSpc>
              <a:spcBef>
                <a:spcPct val="0"/>
              </a:spcBef>
            </a:pPr>
            <a:r>
              <a:rPr lang="en-US" sz="3221" u="sng">
                <a:solidFill>
                  <a:srgbClr val="F6F3EB"/>
                </a:solidFill>
                <a:latin typeface="Canva Sans"/>
                <a:ea typeface="Canva Sans"/>
                <a:cs typeface="Canva Sans"/>
                <a:sym typeface="Canva Sans"/>
              </a:rPr>
              <a:t>Characteristics of Block</a:t>
            </a:r>
          </a:p>
          <a:p>
            <a:pPr algn="ctr">
              <a:lnSpc>
                <a:spcPts val="4509"/>
              </a:lnSpc>
              <a:spcBef>
                <a:spcPct val="0"/>
              </a:spcBef>
            </a:pPr>
            <a:endParaRPr lang="en-US" sz="3221" u="sng">
              <a:solidFill>
                <a:srgbClr val="F6F3EB"/>
              </a:solidFill>
              <a:latin typeface="Canva Sans"/>
              <a:ea typeface="Canva Sans"/>
              <a:cs typeface="Canva Sans"/>
              <a:sym typeface="Canva Sans"/>
            </a:endParaRPr>
          </a:p>
          <a:p>
            <a:pPr algn="ctr">
              <a:lnSpc>
                <a:spcPts val="4509"/>
              </a:lnSpc>
              <a:spcBef>
                <a:spcPct val="0"/>
              </a:spcBef>
            </a:pPr>
            <a:r>
              <a:rPr lang="en-US" sz="3221">
                <a:solidFill>
                  <a:srgbClr val="F6F3EB"/>
                </a:solidFill>
                <a:latin typeface="Canva Sans"/>
                <a:ea typeface="Canva Sans"/>
                <a:cs typeface="Canva Sans"/>
                <a:sym typeface="Canva Sans"/>
              </a:rPr>
              <a:t>A: High dense part</a:t>
            </a:r>
          </a:p>
          <a:p>
            <a:pPr algn="ctr">
              <a:lnSpc>
                <a:spcPts val="4509"/>
              </a:lnSpc>
              <a:spcBef>
                <a:spcPct val="0"/>
              </a:spcBef>
            </a:pPr>
            <a:r>
              <a:rPr lang="en-US" sz="3221">
                <a:solidFill>
                  <a:srgbClr val="F6F3EB"/>
                </a:solidFill>
                <a:latin typeface="Canva Sans"/>
                <a:ea typeface="Canva Sans"/>
                <a:cs typeface="Canva Sans"/>
                <a:sym typeface="Canva Sans"/>
              </a:rPr>
              <a:t>B: Double diagonal structure</a:t>
            </a:r>
          </a:p>
          <a:p>
            <a:pPr algn="ctr">
              <a:lnSpc>
                <a:spcPts val="4509"/>
              </a:lnSpc>
              <a:spcBef>
                <a:spcPct val="0"/>
              </a:spcBef>
            </a:pPr>
            <a:r>
              <a:rPr lang="en-US" sz="3221">
                <a:solidFill>
                  <a:srgbClr val="F6F3EB"/>
                </a:solidFill>
                <a:latin typeface="Canva Sans"/>
                <a:ea typeface="Canva Sans"/>
                <a:cs typeface="Canva Sans"/>
                <a:sym typeface="Canva Sans"/>
              </a:rPr>
              <a:t>O: Zero matrix</a:t>
            </a:r>
          </a:p>
          <a:p>
            <a:pPr algn="ctr">
              <a:lnSpc>
                <a:spcPts val="4509"/>
              </a:lnSpc>
              <a:spcBef>
                <a:spcPct val="0"/>
              </a:spcBef>
            </a:pPr>
            <a:r>
              <a:rPr lang="en-US" sz="3221">
                <a:solidFill>
                  <a:srgbClr val="F6F3EB"/>
                </a:solidFill>
                <a:latin typeface="Canva Sans"/>
                <a:ea typeface="Canva Sans"/>
                <a:cs typeface="Canva Sans"/>
                <a:sym typeface="Canva Sans"/>
              </a:rPr>
              <a:t>C: Low dense part</a:t>
            </a:r>
          </a:p>
          <a:p>
            <a:pPr algn="ctr">
              <a:lnSpc>
                <a:spcPts val="4509"/>
              </a:lnSpc>
              <a:spcBef>
                <a:spcPct val="0"/>
              </a:spcBef>
            </a:pPr>
            <a:r>
              <a:rPr lang="en-US" sz="3221">
                <a:solidFill>
                  <a:srgbClr val="F6F3EB"/>
                </a:solidFill>
                <a:latin typeface="Canva Sans"/>
                <a:ea typeface="Canva Sans"/>
                <a:cs typeface="Canva Sans"/>
                <a:sym typeface="Canva Sans"/>
              </a:rPr>
              <a:t>D: Low dense part</a:t>
            </a:r>
          </a:p>
          <a:p>
            <a:pPr algn="ctr">
              <a:lnSpc>
                <a:spcPts val="4509"/>
              </a:lnSpc>
              <a:spcBef>
                <a:spcPct val="0"/>
              </a:spcBef>
            </a:pPr>
            <a:r>
              <a:rPr lang="en-US" sz="3221">
                <a:solidFill>
                  <a:srgbClr val="F6F3EB"/>
                </a:solidFill>
                <a:latin typeface="Canva Sans"/>
                <a:ea typeface="Canva Sans"/>
                <a:cs typeface="Canva Sans"/>
                <a:sym typeface="Canva Sans"/>
              </a:rPr>
              <a:t>I: Identity matrix</a:t>
            </a:r>
          </a:p>
          <a:p>
            <a:pPr algn="ctr">
              <a:lnSpc>
                <a:spcPts val="4509"/>
              </a:lnSpc>
              <a:spcBef>
                <a:spcPct val="0"/>
              </a:spcBef>
            </a:pPr>
            <a:endParaRPr lang="en-US" sz="3221">
              <a:solidFill>
                <a:srgbClr val="F6F3EB"/>
              </a:solidFill>
              <a:latin typeface="Canva Sans"/>
              <a:ea typeface="Canva Sans"/>
              <a:cs typeface="Canva Sans"/>
              <a:sym typeface="Canva Sans"/>
            </a:endParaRPr>
          </a:p>
          <a:p>
            <a:pPr algn="ctr">
              <a:lnSpc>
                <a:spcPts val="4509"/>
              </a:lnSpc>
              <a:spcBef>
                <a:spcPct val="0"/>
              </a:spcBef>
            </a:pPr>
            <a:r>
              <a:rPr lang="en-US" sz="3221">
                <a:solidFill>
                  <a:srgbClr val="F6F3EB"/>
                </a:solidFill>
                <a:latin typeface="Canva Sans"/>
                <a:ea typeface="Canva Sans"/>
                <a:cs typeface="Canva Sans"/>
                <a:sym typeface="Canva Sans"/>
              </a:rPr>
              <a:t>For BG1, </a:t>
            </a:r>
          </a:p>
          <a:p>
            <a:pPr algn="ctr">
              <a:lnSpc>
                <a:spcPts val="3389"/>
              </a:lnSpc>
              <a:spcBef>
                <a:spcPct val="0"/>
              </a:spcBef>
            </a:pPr>
            <a:r>
              <a:rPr lang="en-US" sz="2421">
                <a:solidFill>
                  <a:srgbClr val="F6F3EB"/>
                </a:solidFill>
                <a:latin typeface="Canva Sans"/>
                <a:ea typeface="Canva Sans"/>
                <a:cs typeface="Canva Sans"/>
                <a:sym typeface="Canva Sans"/>
              </a:rPr>
              <a:t>A: 4 x 22, B: 4 x 4, O: 4 x 42, </a:t>
            </a:r>
          </a:p>
          <a:p>
            <a:pPr algn="ctr">
              <a:lnSpc>
                <a:spcPts val="3389"/>
              </a:lnSpc>
              <a:spcBef>
                <a:spcPct val="0"/>
              </a:spcBef>
            </a:pPr>
            <a:r>
              <a:rPr lang="en-US" sz="2421">
                <a:solidFill>
                  <a:srgbClr val="F6F3EB"/>
                </a:solidFill>
                <a:latin typeface="Canva Sans"/>
                <a:ea typeface="Canva Sans"/>
                <a:cs typeface="Canva Sans"/>
                <a:sym typeface="Canva Sans"/>
              </a:rPr>
              <a:t>C: 42 x 22, D: 42 x 4, I: 42 x 42</a:t>
            </a:r>
          </a:p>
          <a:p>
            <a:pPr algn="ctr">
              <a:lnSpc>
                <a:spcPts val="4509"/>
              </a:lnSpc>
              <a:spcBef>
                <a:spcPct val="0"/>
              </a:spcBef>
            </a:pPr>
            <a:r>
              <a:rPr lang="en-US" sz="3221">
                <a:solidFill>
                  <a:srgbClr val="F6F3EB"/>
                </a:solidFill>
                <a:latin typeface="Canva Sans"/>
                <a:ea typeface="Canva Sans"/>
                <a:cs typeface="Canva Sans"/>
                <a:sym typeface="Canva Sans"/>
              </a:rPr>
              <a:t>For BG2,</a:t>
            </a:r>
          </a:p>
          <a:p>
            <a:pPr algn="ctr">
              <a:lnSpc>
                <a:spcPts val="3529"/>
              </a:lnSpc>
              <a:spcBef>
                <a:spcPct val="0"/>
              </a:spcBef>
            </a:pPr>
            <a:r>
              <a:rPr lang="en-US" sz="2521">
                <a:solidFill>
                  <a:srgbClr val="F6F3EB"/>
                </a:solidFill>
                <a:latin typeface="Canva Sans"/>
                <a:ea typeface="Canva Sans"/>
                <a:cs typeface="Canva Sans"/>
                <a:sym typeface="Canva Sans"/>
              </a:rPr>
              <a:t> A: 4 x 10, B: 4 x 4, O: 4 x 38, </a:t>
            </a:r>
          </a:p>
          <a:p>
            <a:pPr algn="ctr">
              <a:lnSpc>
                <a:spcPts val="3529"/>
              </a:lnSpc>
              <a:spcBef>
                <a:spcPct val="0"/>
              </a:spcBef>
            </a:pPr>
            <a:r>
              <a:rPr lang="en-US" sz="2521">
                <a:solidFill>
                  <a:srgbClr val="F6F3EB"/>
                </a:solidFill>
                <a:latin typeface="Canva Sans"/>
                <a:ea typeface="Canva Sans"/>
                <a:cs typeface="Canva Sans"/>
                <a:sym typeface="Canva Sans"/>
              </a:rPr>
              <a:t>C: 38 x 10, D: 38 x 4, I: 38 x 38</a:t>
            </a:r>
          </a:p>
        </p:txBody>
      </p:sp>
      <p:sp>
        <p:nvSpPr>
          <p:cNvPr id="4" name="TextBox 4"/>
          <p:cNvSpPr txBox="1"/>
          <p:nvPr/>
        </p:nvSpPr>
        <p:spPr>
          <a:xfrm>
            <a:off x="1028700" y="250875"/>
            <a:ext cx="9589035" cy="2847061"/>
          </a:xfrm>
          <a:prstGeom prst="rect">
            <a:avLst/>
          </a:prstGeom>
        </p:spPr>
        <p:txBody>
          <a:bodyPr lIns="0" tIns="0" rIns="0" bIns="0" rtlCol="0" anchor="t">
            <a:spAutoFit/>
          </a:bodyPr>
          <a:lstStyle/>
          <a:p>
            <a:pPr algn="ctr">
              <a:lnSpc>
                <a:spcPts val="4480"/>
              </a:lnSpc>
              <a:spcBef>
                <a:spcPct val="0"/>
              </a:spcBef>
            </a:pPr>
            <a:r>
              <a:rPr lang="en-US" sz="3200" dirty="0">
                <a:solidFill>
                  <a:srgbClr val="FFFFFF"/>
                </a:solidFill>
                <a:latin typeface="Canva Sans"/>
                <a:ea typeface="Canva Sans"/>
                <a:cs typeface="Canva Sans"/>
                <a:sym typeface="Canva Sans"/>
              </a:rPr>
              <a:t>Base Graph Matrix</a:t>
            </a:r>
          </a:p>
          <a:p>
            <a:pPr algn="ctr">
              <a:lnSpc>
                <a:spcPts val="4480"/>
              </a:lnSpc>
              <a:spcBef>
                <a:spcPct val="0"/>
              </a:spcBef>
            </a:pPr>
            <a:r>
              <a:rPr lang="en-US" sz="3200" dirty="0">
                <a:solidFill>
                  <a:srgbClr val="FFFFFF"/>
                </a:solidFill>
                <a:latin typeface="Canva Sans"/>
                <a:ea typeface="Canva Sans"/>
                <a:cs typeface="Canva Sans"/>
                <a:sym typeface="Canva Sans"/>
              </a:rPr>
              <a:t>Let's take two non-binary base matrices:</a:t>
            </a:r>
          </a:p>
          <a:p>
            <a:pPr algn="ctr">
              <a:lnSpc>
                <a:spcPts val="4480"/>
              </a:lnSpc>
              <a:spcBef>
                <a:spcPct val="0"/>
              </a:spcBef>
            </a:pPr>
            <a:r>
              <a:rPr lang="en-US" sz="3200" dirty="0">
                <a:solidFill>
                  <a:srgbClr val="FFFFFF"/>
                </a:solidFill>
                <a:latin typeface="Canva Sans"/>
                <a:ea typeface="Canva Sans"/>
                <a:cs typeface="Canva Sans"/>
                <a:sym typeface="Canva Sans"/>
              </a:rPr>
              <a:t>BG1: 46 x 68</a:t>
            </a:r>
          </a:p>
          <a:p>
            <a:pPr algn="ctr">
              <a:lnSpc>
                <a:spcPts val="4480"/>
              </a:lnSpc>
              <a:spcBef>
                <a:spcPct val="0"/>
              </a:spcBef>
            </a:pPr>
            <a:r>
              <a:rPr lang="en-US" sz="3200" dirty="0">
                <a:solidFill>
                  <a:srgbClr val="FFFFFF"/>
                </a:solidFill>
                <a:latin typeface="Canva Sans"/>
                <a:ea typeface="Canva Sans"/>
                <a:cs typeface="Canva Sans"/>
                <a:sym typeface="Canva Sans"/>
              </a:rPr>
              <a:t>BG2: 42 x 52</a:t>
            </a:r>
          </a:p>
          <a:p>
            <a:pPr algn="ctr">
              <a:lnSpc>
                <a:spcPts val="4480"/>
              </a:lnSpc>
              <a:spcBef>
                <a:spcPct val="0"/>
              </a:spcBef>
            </a:pPr>
            <a:r>
              <a:rPr lang="en-US" sz="3200" dirty="0">
                <a:solidFill>
                  <a:srgbClr val="FFFFFF"/>
                </a:solidFill>
                <a:latin typeface="Canva Sans"/>
                <a:ea typeface="Canva Sans"/>
                <a:cs typeface="Canva Sans"/>
                <a:sym typeface="Canva Sans"/>
              </a:rPr>
              <a:t>Base Matrix is a proper Block  Like Structure</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3280</Words>
  <Application>Microsoft Office PowerPoint</Application>
  <PresentationFormat>Custom</PresentationFormat>
  <Paragraphs>483</Paragraphs>
  <Slides>66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66</vt:i4>
      </vt:variant>
    </vt:vector>
  </HeadingPairs>
  <TitlesOfParts>
    <vt:vector size="73" baseType="lpstr">
      <vt:lpstr>Canva Sans</vt:lpstr>
      <vt:lpstr>Arial</vt:lpstr>
      <vt:lpstr>Canva Sans Bold</vt:lpstr>
      <vt:lpstr>Alatsi</vt:lpstr>
      <vt:lpstr>Calibri</vt:lpstr>
      <vt:lpstr>Gagalin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Add a heading</dc:title>
  <dc:creator>MEGH BAVARVA</dc:creator>
  <cp:lastModifiedBy>Megh Bavarva</cp:lastModifiedBy>
  <cp:revision>2</cp:revision>
  <dcterms:created xsi:type="dcterms:W3CDTF">2006-08-16T00:00:00Z</dcterms:created>
  <dcterms:modified xsi:type="dcterms:W3CDTF">2025-05-05T11:29:51Z</dcterms:modified>
  <dc:identifier>DAGlAHHh10w</dc:identifier>
</cp:coreProperties>
</file>